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52" d="100"/>
          <a:sy n="52" d="100"/>
        </p:scale>
        <p:origin x="-1445" y="-643"/>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5C3AA7A6-56DF-4C29-AE7C-6E6F4BAC6EB2}" type="datetimeFigureOut">
              <a:rPr lang="en-IN" smtClean="0"/>
              <a:t>13-05-2024</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D4070873-E8C6-4BFF-9CE2-F81AE8AE5AF3}" type="slidenum">
              <a:rPr lang="en-IN" smtClean="0"/>
              <a:t>‹#›</a:t>
            </a:fld>
            <a:endParaRPr lang="en-IN"/>
          </a:p>
        </p:txBody>
      </p:sp>
    </p:spTree>
    <p:extLst>
      <p:ext uri="{BB962C8B-B14F-4D97-AF65-F5344CB8AC3E}">
        <p14:creationId xmlns:p14="http://schemas.microsoft.com/office/powerpoint/2010/main" val="3909613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www.geeksforgeeks.org/" TargetMode="External"/><Relationship Id="rId3" Type="http://schemas.openxmlformats.org/officeDocument/2006/relationships/image" Target="../media/image1.png"/><Relationship Id="rId7" Type="http://schemas.openxmlformats.org/officeDocument/2006/relationships/hyperlink" Target="https://www.google.co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geeksforgeeks.org/machine-learning-projects/" TargetMode="External"/><Relationship Id="rId11" Type="http://schemas.openxmlformats.org/officeDocument/2006/relationships/image" Target="../media/image7.png"/><Relationship Id="rId5" Type="http://schemas.openxmlformats.org/officeDocument/2006/relationships/hyperlink" Target="https://github.com/simranjeet97/IPL2023_WinningPrediction_EDA_Dashboard/tree/main/IPL2023_Data" TargetMode="External"/><Relationship Id="rId10" Type="http://schemas.openxmlformats.org/officeDocument/2006/relationships/image" Target="../media/image23.jpeg"/><Relationship Id="rId4" Type="http://schemas.openxmlformats.org/officeDocument/2006/relationships/image" Target="../media/image21.png"/><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5.jpe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460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84600" y="0"/>
            <a:ext cx="5663380" cy="8229600"/>
          </a:xfrm>
          <a:prstGeom prst="rect">
            <a:avLst/>
          </a:prstGeom>
        </p:spPr>
      </p:pic>
      <p:sp>
        <p:nvSpPr>
          <p:cNvPr id="5" name="Text 1"/>
          <p:cNvSpPr/>
          <p:nvPr/>
        </p:nvSpPr>
        <p:spPr>
          <a:xfrm>
            <a:off x="6039380" y="1445342"/>
            <a:ext cx="6924452" cy="855406"/>
          </a:xfrm>
          <a:prstGeom prst="rect">
            <a:avLst/>
          </a:prstGeom>
          <a:noFill/>
          <a:ln/>
        </p:spPr>
        <p:txBody>
          <a:bodyPr wrap="none" rtlCol="0" anchor="t"/>
          <a:lstStyle/>
          <a:p>
            <a:pPr marL="0" indent="0" algn="ctr">
              <a:lnSpc>
                <a:spcPts val="4374"/>
              </a:lnSpc>
              <a:buNone/>
            </a:pPr>
            <a:r>
              <a:rPr lang="en-US" sz="6600" b="1" dirty="0">
                <a:solidFill>
                  <a:srgbClr val="000000"/>
                </a:solidFill>
                <a:latin typeface="p22-mackinac-pro" pitchFamily="34" charset="0"/>
                <a:ea typeface="p22-mackinac-pro" pitchFamily="34" charset="-122"/>
                <a:cs typeface="p22-mackinac-pro" pitchFamily="34" charset="-120"/>
              </a:rPr>
              <a:t>INTRODUCTION</a:t>
            </a:r>
            <a:endParaRPr lang="en-US" sz="6600" dirty="0"/>
          </a:p>
        </p:txBody>
      </p:sp>
      <p:sp>
        <p:nvSpPr>
          <p:cNvPr id="6" name="Text 2"/>
          <p:cNvSpPr/>
          <p:nvPr/>
        </p:nvSpPr>
        <p:spPr>
          <a:xfrm>
            <a:off x="6319599" y="2654709"/>
            <a:ext cx="7477601" cy="4527755"/>
          </a:xfrm>
          <a:prstGeom prst="rect">
            <a:avLst/>
          </a:prstGeom>
          <a:noFill/>
          <a:ln/>
        </p:spPr>
        <p:txBody>
          <a:bodyPr wrap="square" rtlCol="0" anchor="t"/>
          <a:lstStyle/>
          <a:p>
            <a:pPr>
              <a:lnSpc>
                <a:spcPts val="2799"/>
              </a:lnSpc>
            </a:pPr>
            <a:r>
              <a:rPr lang="en-US" sz="2400" dirty="0">
                <a:latin typeface="Eduxos Sans"/>
              </a:rPr>
              <a:t>In the dynamic world of cricket, where every ball can change the course of the game, predictive analytics offers an exciting avenue to anticipate match outcomes with increasing accuracy. Today, we will delve into the realm of cricket match prediction, exploring the methodologies, data sources, and insights that drive our predictive models</a:t>
            </a:r>
            <a:r>
              <a:rPr lang="en-US" sz="2400" dirty="0" smtClean="0">
                <a:latin typeface="Eduxos Sans"/>
              </a:rPr>
              <a:t>. </a:t>
            </a:r>
            <a:r>
              <a:rPr lang="en-US" sz="2400" dirty="0" smtClean="0">
                <a:solidFill>
                  <a:srgbClr val="272525"/>
                </a:solidFill>
                <a:latin typeface="Eduxos Sans"/>
                <a:ea typeface="Eudoxus Sans" pitchFamily="34" charset="-122"/>
                <a:cs typeface="Eudoxus Sans" pitchFamily="34" charset="-120"/>
              </a:rPr>
              <a:t>An </a:t>
            </a:r>
            <a:r>
              <a:rPr lang="en-US" sz="2400" dirty="0">
                <a:solidFill>
                  <a:srgbClr val="272525"/>
                </a:solidFill>
                <a:latin typeface="Eduxos Sans"/>
                <a:ea typeface="Eudoxus Sans" pitchFamily="34" charset="-122"/>
                <a:cs typeface="Eudoxus Sans" pitchFamily="34" charset="-120"/>
              </a:rPr>
              <a:t>introduction to the cutting-edge technology of predicting win probabilities in IPL matches using advanced prediction models and machine learning algorithms. Explore the fascinating world of data-driven analysis in the realm of sports</a:t>
            </a:r>
            <a:r>
              <a:rPr lang="en-US" sz="2400" dirty="0">
                <a:solidFill>
                  <a:srgbClr val="272525"/>
                </a:solidFill>
                <a:latin typeface="Eudoxus Sans" pitchFamily="34" charset="0"/>
                <a:ea typeface="Eudoxus Sans" pitchFamily="34" charset="-122"/>
                <a:cs typeface="Eudoxus Sans" pitchFamily="34" charset="-120"/>
              </a:rPr>
              <a:t>.</a:t>
            </a:r>
            <a:endParaRPr lang="en-US" sz="2400"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12662" r="14533" b="14621"/>
          <a:stretch/>
        </p:blipFill>
        <p:spPr>
          <a:xfrm>
            <a:off x="11636477" y="0"/>
            <a:ext cx="2993923" cy="9918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1378889" y="454025"/>
            <a:ext cx="6732723" cy="1020814"/>
          </a:xfrm>
          <a:prstGeom prst="rect">
            <a:avLst/>
          </a:prstGeom>
          <a:noFill/>
          <a:ln/>
        </p:spPr>
        <p:txBody>
          <a:bodyPr wrap="none" rtlCol="0" anchor="t"/>
          <a:lstStyle/>
          <a:p>
            <a:pPr marL="0" indent="0">
              <a:lnSpc>
                <a:spcPts val="5468"/>
              </a:lnSpc>
              <a:buNone/>
            </a:pPr>
            <a:r>
              <a:rPr lang="en-US" sz="6000" b="1" dirty="0" smtClean="0">
                <a:solidFill>
                  <a:srgbClr val="000000"/>
                </a:solidFill>
                <a:latin typeface="p22-mackinac-pro" pitchFamily="34" charset="0"/>
                <a:ea typeface="p22-mackinac-pro" pitchFamily="34" charset="-122"/>
                <a:cs typeface="p22-mackinac-pro" pitchFamily="34" charset="-120"/>
              </a:rPr>
              <a:t>   References</a:t>
            </a:r>
            <a:endParaRPr lang="en-US" sz="6000" dirty="0"/>
          </a:p>
        </p:txBody>
      </p:sp>
      <p:sp>
        <p:nvSpPr>
          <p:cNvPr id="6" name="Text 2"/>
          <p:cNvSpPr/>
          <p:nvPr/>
        </p:nvSpPr>
        <p:spPr>
          <a:xfrm>
            <a:off x="989412" y="1474839"/>
            <a:ext cx="7122200" cy="1066205"/>
          </a:xfrm>
          <a:prstGeom prst="rect">
            <a:avLst/>
          </a:prstGeom>
          <a:noFill/>
          <a:ln/>
        </p:spPr>
        <p:txBody>
          <a:bodyPr wrap="square" rtlCol="0" anchor="t"/>
          <a:lstStyle/>
          <a:p>
            <a:pPr marL="342900" indent="-342900" algn="l">
              <a:lnSpc>
                <a:spcPts val="2799"/>
              </a:lnSpc>
              <a:buSzPct val="100000"/>
              <a:buChar char="•"/>
            </a:pPr>
            <a:r>
              <a:rPr lang="en-US" sz="2400" dirty="0">
                <a:solidFill>
                  <a:srgbClr val="272525"/>
                </a:solidFill>
                <a:latin typeface="Eudoxus Sans" pitchFamily="34" charset="0"/>
                <a:ea typeface="Eudoxus Sans" pitchFamily="34" charset="-122"/>
                <a:cs typeface="Eudoxus Sans" pitchFamily="34" charset="-120"/>
              </a:rPr>
              <a:t>DATASET ————→ </a:t>
            </a:r>
            <a:r>
              <a:rPr lang="en-US" sz="2400" u="sng" dirty="0">
                <a:solidFill>
                  <a:srgbClr val="007EBD"/>
                </a:solidFill>
                <a:latin typeface="Eudoxus Sans" pitchFamily="34" charset="0"/>
                <a:ea typeface="Eudoxus Sans" pitchFamily="34" charset="-122"/>
                <a:cs typeface="Eudoxus Sans" pitchFamily="34" charset="-120"/>
                <a:hlinkClick r:id="rId5">
                  <a:extLst>
                    <a:ext uri="{A12FA001-AC4F-418D-AE19-62706E023703}">
                      <ahyp:hlinkClr xmlns:ahyp="http://schemas.microsoft.com/office/drawing/2018/hyperlinkcolor" xmlns="" val="tx"/>
                    </a:ext>
                  </a:extLst>
                </a:hlinkClick>
              </a:rPr>
              <a:t>https://github.com/simranjeet97/IPL2023_WinningPrediction_EDA_Dashboard/tree/main/IPL2023_Data</a:t>
            </a:r>
            <a:r>
              <a:rPr lang="en-US" sz="2400" dirty="0">
                <a:solidFill>
                  <a:srgbClr val="272525"/>
                </a:solidFill>
                <a:latin typeface="Eudoxus Sans" pitchFamily="34" charset="0"/>
                <a:ea typeface="Eudoxus Sans" pitchFamily="34" charset="-122"/>
                <a:cs typeface="Eudoxus Sans" pitchFamily="34" charset="-120"/>
              </a:rPr>
              <a:t> </a:t>
            </a:r>
            <a:endParaRPr lang="en-US" sz="2400" dirty="0"/>
          </a:p>
        </p:txBody>
      </p:sp>
      <p:sp>
        <p:nvSpPr>
          <p:cNvPr id="7" name="Text 3"/>
          <p:cNvSpPr/>
          <p:nvPr/>
        </p:nvSpPr>
        <p:spPr>
          <a:xfrm>
            <a:off x="989412" y="3403997"/>
            <a:ext cx="7122200" cy="710803"/>
          </a:xfrm>
          <a:prstGeom prst="rect">
            <a:avLst/>
          </a:prstGeom>
          <a:noFill/>
          <a:ln/>
        </p:spPr>
        <p:txBody>
          <a:bodyPr wrap="square" rtlCol="0" anchor="t"/>
          <a:lstStyle/>
          <a:p>
            <a:pPr marL="342900" indent="-342900" algn="l">
              <a:lnSpc>
                <a:spcPts val="2799"/>
              </a:lnSpc>
              <a:buSzPct val="100000"/>
              <a:buChar char="•"/>
            </a:pPr>
            <a:r>
              <a:rPr lang="en-US" sz="2400" dirty="0">
                <a:solidFill>
                  <a:srgbClr val="272525"/>
                </a:solidFill>
                <a:latin typeface="Eudoxus Sans" pitchFamily="34" charset="0"/>
                <a:ea typeface="Eudoxus Sans" pitchFamily="34" charset="-122"/>
                <a:cs typeface="Eudoxus Sans" pitchFamily="34" charset="-120"/>
              </a:rPr>
              <a:t>PROJECT IDEA ————→</a:t>
            </a:r>
            <a:r>
              <a:rPr lang="en-US" sz="2400" u="sng" dirty="0">
                <a:solidFill>
                  <a:srgbClr val="007EBD"/>
                </a:solidFill>
                <a:latin typeface="Eudoxus Sans" pitchFamily="34" charset="0"/>
                <a:ea typeface="Eudoxus Sans" pitchFamily="34" charset="-122"/>
                <a:cs typeface="Eudoxus Sans" pitchFamily="34" charset="-120"/>
                <a:hlinkClick r:id="rId6">
                  <a:extLst>
                    <a:ext uri="{A12FA001-AC4F-418D-AE19-62706E023703}">
                      <ahyp:hlinkClr xmlns:ahyp="http://schemas.microsoft.com/office/drawing/2018/hyperlinkcolor" xmlns="" val="tx"/>
                    </a:ext>
                  </a:extLst>
                </a:hlinkClick>
              </a:rPr>
              <a:t>https://www.geeksforgeeks.org/machine-learning-projects</a:t>
            </a:r>
            <a:r>
              <a:rPr lang="en-US" sz="1750" u="sng" dirty="0">
                <a:solidFill>
                  <a:srgbClr val="007EBD"/>
                </a:solidFill>
                <a:latin typeface="Eudoxus Sans" pitchFamily="34" charset="0"/>
                <a:ea typeface="Eudoxus Sans" pitchFamily="34" charset="-122"/>
                <a:cs typeface="Eudoxus Sans" pitchFamily="34" charset="-120"/>
                <a:hlinkClick r:id="rId6">
                  <a:extLst>
                    <a:ext uri="{A12FA001-AC4F-418D-AE19-62706E023703}">
                      <ahyp:hlinkClr xmlns:ahyp="http://schemas.microsoft.com/office/drawing/2018/hyperlinkcolor" xmlns="" val="tx"/>
                    </a:ext>
                  </a:extLst>
                </a:hlinkClick>
              </a:rPr>
              <a:t>/</a:t>
            </a:r>
            <a:endParaRPr lang="en-US" sz="1750" dirty="0"/>
          </a:p>
        </p:txBody>
      </p:sp>
      <p:sp>
        <p:nvSpPr>
          <p:cNvPr id="8" name="Text 4"/>
          <p:cNvSpPr/>
          <p:nvPr/>
        </p:nvSpPr>
        <p:spPr>
          <a:xfrm>
            <a:off x="989412" y="5028426"/>
            <a:ext cx="7122200"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Eudoxus Sans" pitchFamily="34" charset="0"/>
                <a:ea typeface="Eudoxus Sans" pitchFamily="34" charset="-122"/>
                <a:cs typeface="Eudoxus Sans" pitchFamily="34" charset="-120"/>
              </a:rPr>
              <a:t>Google———</a:t>
            </a:r>
            <a:r>
              <a:rPr lang="en-US" sz="2400" dirty="0" smtClean="0">
                <a:solidFill>
                  <a:srgbClr val="272525"/>
                </a:solidFill>
                <a:latin typeface="Eudoxus Sans" pitchFamily="34" charset="0"/>
                <a:ea typeface="Eudoxus Sans" pitchFamily="34" charset="-122"/>
                <a:cs typeface="Eudoxus Sans" pitchFamily="34" charset="-120"/>
              </a:rPr>
              <a:t>→</a:t>
            </a:r>
            <a:r>
              <a:rPr lang="en-US" sz="2400" u="sng" dirty="0" smtClean="0">
                <a:solidFill>
                  <a:srgbClr val="007EBD"/>
                </a:solidFill>
                <a:latin typeface="Eudoxus Sans" pitchFamily="34" charset="0"/>
                <a:ea typeface="Eudoxus Sans" pitchFamily="34" charset="-122"/>
                <a:cs typeface="Eudoxus Sans" pitchFamily="34" charset="-120"/>
                <a:hlinkClick r:id="rId7">
                  <a:extLst>
                    <a:ext uri="{A12FA001-AC4F-418D-AE19-62706E023703}">
                      <ahyp:hlinkClr xmlns:ahyp="http://schemas.microsoft.com/office/drawing/2018/hyperlinkcolor" xmlns="" val="tx"/>
                    </a:ext>
                  </a:extLst>
                </a:hlinkClick>
              </a:rPr>
              <a:t>https</a:t>
            </a:r>
            <a:r>
              <a:rPr lang="en-US" sz="2400" u="sng" dirty="0">
                <a:solidFill>
                  <a:srgbClr val="007EBD"/>
                </a:solidFill>
                <a:latin typeface="Eudoxus Sans" pitchFamily="34" charset="0"/>
                <a:ea typeface="Eudoxus Sans" pitchFamily="34" charset="-122"/>
                <a:cs typeface="Eudoxus Sans" pitchFamily="34" charset="-120"/>
                <a:hlinkClick r:id="rId7">
                  <a:extLst>
                    <a:ext uri="{A12FA001-AC4F-418D-AE19-62706E023703}">
                      <ahyp:hlinkClr xmlns:ahyp="http://schemas.microsoft.com/office/drawing/2018/hyperlinkcolor" xmlns="" val="tx"/>
                    </a:ext>
                  </a:extLst>
                </a:hlinkClick>
              </a:rPr>
              <a:t>://www.google.com/</a:t>
            </a:r>
            <a:endParaRPr lang="en-US" sz="2400" dirty="0"/>
          </a:p>
        </p:txBody>
      </p:sp>
      <p:sp>
        <p:nvSpPr>
          <p:cNvPr id="9" name="Text 5"/>
          <p:cNvSpPr/>
          <p:nvPr/>
        </p:nvSpPr>
        <p:spPr>
          <a:xfrm>
            <a:off x="989412" y="6005308"/>
            <a:ext cx="7122200" cy="355402"/>
          </a:xfrm>
          <a:prstGeom prst="rect">
            <a:avLst/>
          </a:prstGeom>
          <a:noFill/>
          <a:ln/>
        </p:spPr>
        <p:txBody>
          <a:bodyPr wrap="none" rtlCol="0" anchor="t"/>
          <a:lstStyle/>
          <a:p>
            <a:pPr marL="342900" indent="-342900" algn="l">
              <a:lnSpc>
                <a:spcPts val="2799"/>
              </a:lnSpc>
              <a:buSzPct val="100000"/>
              <a:buChar char="•"/>
            </a:pPr>
            <a:r>
              <a:rPr lang="en-US" sz="2400" dirty="0">
                <a:solidFill>
                  <a:srgbClr val="272525"/>
                </a:solidFill>
                <a:latin typeface="Eudoxus Sans" pitchFamily="34" charset="0"/>
                <a:ea typeface="Eudoxus Sans" pitchFamily="34" charset="-122"/>
                <a:cs typeface="Eudoxus Sans" pitchFamily="34" charset="-120"/>
              </a:rPr>
              <a:t>Geeks 4 Geeks ———&gt;</a:t>
            </a:r>
            <a:r>
              <a:rPr lang="en-US" sz="2400" u="sng" dirty="0">
                <a:solidFill>
                  <a:srgbClr val="007EBD"/>
                </a:solidFill>
                <a:latin typeface="Eudoxus Sans" pitchFamily="34" charset="0"/>
                <a:ea typeface="Eudoxus Sans" pitchFamily="34" charset="-122"/>
                <a:cs typeface="Eudoxus Sans" pitchFamily="34" charset="-120"/>
                <a:hlinkClick r:id="rId8">
                  <a:extLst>
                    <a:ext uri="{A12FA001-AC4F-418D-AE19-62706E023703}">
                      <ahyp:hlinkClr xmlns:ahyp="http://schemas.microsoft.com/office/drawing/2018/hyperlinkcolor" xmlns="" val="tx"/>
                    </a:ext>
                  </a:extLst>
                </a:hlinkClick>
              </a:rPr>
              <a:t>https://www.geeksforgeeks.org</a:t>
            </a:r>
            <a:r>
              <a:rPr lang="en-US" sz="1750" u="sng" dirty="0">
                <a:solidFill>
                  <a:srgbClr val="007EBD"/>
                </a:solidFill>
                <a:latin typeface="Eudoxus Sans" pitchFamily="34" charset="0"/>
                <a:ea typeface="Eudoxus Sans" pitchFamily="34" charset="-122"/>
                <a:cs typeface="Eudoxus Sans" pitchFamily="34" charset="-120"/>
                <a:hlinkClick r:id="rId8">
                  <a:extLst>
                    <a:ext uri="{A12FA001-AC4F-418D-AE19-62706E023703}">
                      <ahyp:hlinkClr xmlns:ahyp="http://schemas.microsoft.com/office/drawing/2018/hyperlinkcolor" xmlns="" val="tx"/>
                    </a:ext>
                  </a:extLst>
                </a:hlinkClick>
              </a:rPr>
              <a:t>/</a:t>
            </a:r>
            <a:endParaRPr lang="en-US" sz="1750" dirty="0"/>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51620" y="1"/>
            <a:ext cx="5486400" cy="3583858"/>
          </a:xfrm>
          <a:prstGeom prst="rect">
            <a:avLst/>
          </a:prstGeom>
        </p:spPr>
      </p:pic>
      <p:pic>
        <p:nvPicPr>
          <p:cNvPr id="12" name="Picture 11"/>
          <p:cNvPicPr>
            <a:picLocks noChangeAspect="1"/>
          </p:cNvPicPr>
          <p:nvPr/>
        </p:nvPicPr>
        <p:blipFill rotWithShape="1">
          <a:blip r:embed="rId10">
            <a:extLst>
              <a:ext uri="{28A0092B-C50C-407E-A947-70E740481C1C}">
                <a14:useLocalDpi xmlns:a14="http://schemas.microsoft.com/office/drawing/2010/main" val="0"/>
              </a:ext>
            </a:extLst>
          </a:blip>
          <a:srcRect r="3809"/>
          <a:stretch/>
        </p:blipFill>
        <p:spPr>
          <a:xfrm>
            <a:off x="9151620" y="3583858"/>
            <a:ext cx="5486400" cy="4645741"/>
          </a:xfrm>
          <a:prstGeom prst="rect">
            <a:avLst/>
          </a:prstGeom>
        </p:spPr>
      </p:pic>
      <p:pic>
        <p:nvPicPr>
          <p:cNvPr id="819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901170" y="0"/>
            <a:ext cx="273685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3291364"/>
            <a:ext cx="7477601" cy="958215"/>
          </a:xfrm>
          <a:prstGeom prst="rect">
            <a:avLst/>
          </a:prstGeom>
          <a:noFill/>
          <a:ln/>
        </p:spPr>
        <p:txBody>
          <a:bodyPr wrap="none" rtlCol="0" anchor="t"/>
          <a:lstStyle/>
          <a:p>
            <a:pPr marL="0" indent="0">
              <a:lnSpc>
                <a:spcPts val="7545"/>
              </a:lnSpc>
              <a:buNone/>
            </a:pPr>
            <a:endParaRPr lang="en-US" sz="6036" dirty="0"/>
          </a:p>
        </p:txBody>
      </p:sp>
      <p:sp>
        <p:nvSpPr>
          <p:cNvPr id="6" name="Text 2"/>
          <p:cNvSpPr/>
          <p:nvPr/>
        </p:nvSpPr>
        <p:spPr>
          <a:xfrm>
            <a:off x="6319599" y="4582835"/>
            <a:ext cx="7477601" cy="355402"/>
          </a:xfrm>
          <a:prstGeom prst="rect">
            <a:avLst/>
          </a:prstGeom>
          <a:noFill/>
          <a:ln/>
        </p:spPr>
        <p:txBody>
          <a:bodyPr wrap="none" rtlCol="0" anchor="t"/>
          <a:lstStyle/>
          <a:p>
            <a:pPr marL="0" indent="0">
              <a:lnSpc>
                <a:spcPts val="2799"/>
              </a:lnSpc>
              <a:buNone/>
            </a:pPr>
            <a:endParaRPr lang="en-US" sz="175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 y="2237"/>
            <a:ext cx="14638020" cy="8246772"/>
          </a:xfrm>
          <a:prstGeom prst="rect">
            <a:avLst/>
          </a:prstGeom>
        </p:spPr>
      </p:pic>
      <p:pic>
        <p:nvPicPr>
          <p:cNvPr id="9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3550" y="2237"/>
            <a:ext cx="273685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840659"/>
            <a:ext cx="7477602" cy="1061883"/>
          </a:xfrm>
          <a:prstGeom prst="rect">
            <a:avLst/>
          </a:prstGeom>
          <a:noFill/>
          <a:ln/>
        </p:spPr>
        <p:txBody>
          <a:bodyPr wrap="none" rtlCol="0" anchor="t"/>
          <a:lstStyle/>
          <a:p>
            <a:pPr marL="0" indent="0">
              <a:lnSpc>
                <a:spcPts val="5468"/>
              </a:lnSpc>
              <a:buNone/>
            </a:pPr>
            <a:r>
              <a:rPr lang="en-US" sz="6600" b="1" dirty="0">
                <a:solidFill>
                  <a:srgbClr val="000000"/>
                </a:solidFill>
                <a:latin typeface="p22-mackinac-pro" pitchFamily="34" charset="0"/>
                <a:ea typeface="p22-mackinac-pro" pitchFamily="34" charset="-122"/>
                <a:cs typeface="p22-mackinac-pro" pitchFamily="34" charset="-120"/>
              </a:rPr>
              <a:t>Table of Contents</a:t>
            </a:r>
            <a:endParaRPr lang="en-US" sz="6600" dirty="0"/>
          </a:p>
        </p:txBody>
      </p:sp>
      <p:sp>
        <p:nvSpPr>
          <p:cNvPr id="6" name="Text 2"/>
          <p:cNvSpPr/>
          <p:nvPr/>
        </p:nvSpPr>
        <p:spPr>
          <a:xfrm>
            <a:off x="1188601" y="2593419"/>
            <a:ext cx="7122200" cy="355402"/>
          </a:xfrm>
          <a:prstGeom prst="rect">
            <a:avLst/>
          </a:prstGeom>
          <a:noFill/>
          <a:ln/>
        </p:spPr>
        <p:txBody>
          <a:bodyPr wrap="none" rtlCol="0" anchor="t"/>
          <a:lstStyle/>
          <a:p>
            <a:pPr algn="l">
              <a:lnSpc>
                <a:spcPts val="2799"/>
              </a:lnSpc>
              <a:buSzPct val="100000"/>
            </a:pPr>
            <a:r>
              <a:rPr lang="en-US" sz="2400" b="1" dirty="0">
                <a:solidFill>
                  <a:srgbClr val="272525"/>
                </a:solidFill>
                <a:latin typeface="Eudoxus Sans" pitchFamily="34" charset="0"/>
                <a:ea typeface="Eudoxus Sans" pitchFamily="34" charset="-122"/>
                <a:cs typeface="Eudoxus Sans" pitchFamily="34" charset="-120"/>
              </a:rPr>
              <a:t>1. Introduction </a:t>
            </a:r>
            <a:endParaRPr lang="en-US" sz="2400" dirty="0"/>
          </a:p>
        </p:txBody>
      </p:sp>
      <p:sp>
        <p:nvSpPr>
          <p:cNvPr id="7" name="Text 3"/>
          <p:cNvSpPr/>
          <p:nvPr/>
        </p:nvSpPr>
        <p:spPr>
          <a:xfrm>
            <a:off x="1188601" y="3037642"/>
            <a:ext cx="7122200" cy="355402"/>
          </a:xfrm>
          <a:prstGeom prst="rect">
            <a:avLst/>
          </a:prstGeom>
          <a:noFill/>
          <a:ln/>
        </p:spPr>
        <p:txBody>
          <a:bodyPr wrap="none" rtlCol="0" anchor="t"/>
          <a:lstStyle/>
          <a:p>
            <a:pPr algn="l">
              <a:lnSpc>
                <a:spcPts val="2799"/>
              </a:lnSpc>
              <a:buSzPct val="100000"/>
            </a:pPr>
            <a:r>
              <a:rPr lang="en-US" sz="2400" b="1" dirty="0">
                <a:solidFill>
                  <a:srgbClr val="272525"/>
                </a:solidFill>
                <a:latin typeface="Eudoxus Sans" pitchFamily="34" charset="0"/>
                <a:ea typeface="Eudoxus Sans" pitchFamily="34" charset="-122"/>
                <a:cs typeface="Eudoxus Sans" pitchFamily="34" charset="-120"/>
              </a:rPr>
              <a:t>2. Problem Statement</a:t>
            </a:r>
            <a:endParaRPr lang="en-US" sz="2400" dirty="0"/>
          </a:p>
        </p:txBody>
      </p:sp>
      <p:sp>
        <p:nvSpPr>
          <p:cNvPr id="8" name="Text 4"/>
          <p:cNvSpPr/>
          <p:nvPr/>
        </p:nvSpPr>
        <p:spPr>
          <a:xfrm>
            <a:off x="1188601" y="3481864"/>
            <a:ext cx="7122200" cy="355402"/>
          </a:xfrm>
          <a:prstGeom prst="rect">
            <a:avLst/>
          </a:prstGeom>
          <a:noFill/>
          <a:ln/>
        </p:spPr>
        <p:txBody>
          <a:bodyPr wrap="none" rtlCol="0" anchor="t"/>
          <a:lstStyle/>
          <a:p>
            <a:pPr algn="l">
              <a:lnSpc>
                <a:spcPts val="2799"/>
              </a:lnSpc>
              <a:buSzPct val="100000"/>
            </a:pPr>
            <a:r>
              <a:rPr lang="en-US" sz="2400" b="1" dirty="0">
                <a:solidFill>
                  <a:srgbClr val="272525"/>
                </a:solidFill>
                <a:latin typeface="Eudoxus Sans" pitchFamily="34" charset="0"/>
                <a:ea typeface="Eudoxus Sans" pitchFamily="34" charset="-122"/>
                <a:cs typeface="Eudoxus Sans" pitchFamily="34" charset="-120"/>
              </a:rPr>
              <a:t>3. Methodology</a:t>
            </a:r>
            <a:endParaRPr lang="en-US" sz="2400" dirty="0"/>
          </a:p>
        </p:txBody>
      </p:sp>
      <p:sp>
        <p:nvSpPr>
          <p:cNvPr id="9" name="Text 5"/>
          <p:cNvSpPr/>
          <p:nvPr/>
        </p:nvSpPr>
        <p:spPr>
          <a:xfrm>
            <a:off x="1188601" y="3926086"/>
            <a:ext cx="7122200" cy="355402"/>
          </a:xfrm>
          <a:prstGeom prst="rect">
            <a:avLst/>
          </a:prstGeom>
          <a:noFill/>
          <a:ln/>
        </p:spPr>
        <p:txBody>
          <a:bodyPr wrap="none" rtlCol="0" anchor="t"/>
          <a:lstStyle/>
          <a:p>
            <a:pPr algn="l">
              <a:lnSpc>
                <a:spcPts val="2799"/>
              </a:lnSpc>
              <a:buSzPct val="100000"/>
            </a:pPr>
            <a:r>
              <a:rPr lang="en-US" sz="2400" b="1" dirty="0">
                <a:solidFill>
                  <a:srgbClr val="272525"/>
                </a:solidFill>
                <a:latin typeface="Eudoxus Sans" pitchFamily="34" charset="0"/>
                <a:ea typeface="Eudoxus Sans" pitchFamily="34" charset="-122"/>
                <a:cs typeface="Eudoxus Sans" pitchFamily="34" charset="-120"/>
              </a:rPr>
              <a:t>4. Source Code</a:t>
            </a:r>
            <a:endParaRPr lang="en-US" sz="2400" dirty="0"/>
          </a:p>
        </p:txBody>
      </p:sp>
      <p:sp>
        <p:nvSpPr>
          <p:cNvPr id="10" name="Text 6"/>
          <p:cNvSpPr/>
          <p:nvPr/>
        </p:nvSpPr>
        <p:spPr>
          <a:xfrm>
            <a:off x="1188601" y="4370308"/>
            <a:ext cx="7122200" cy="355402"/>
          </a:xfrm>
          <a:prstGeom prst="rect">
            <a:avLst/>
          </a:prstGeom>
          <a:noFill/>
          <a:ln/>
        </p:spPr>
        <p:txBody>
          <a:bodyPr wrap="none" rtlCol="0" anchor="t"/>
          <a:lstStyle/>
          <a:p>
            <a:pPr algn="l">
              <a:lnSpc>
                <a:spcPts val="2799"/>
              </a:lnSpc>
              <a:buSzPct val="100000"/>
            </a:pPr>
            <a:r>
              <a:rPr lang="en-US" sz="2400" b="1" dirty="0">
                <a:solidFill>
                  <a:srgbClr val="272525"/>
                </a:solidFill>
                <a:latin typeface="Eudoxus Sans" pitchFamily="34" charset="0"/>
                <a:ea typeface="Eudoxus Sans" pitchFamily="34" charset="-122"/>
                <a:cs typeface="Eudoxus Sans" pitchFamily="34" charset="-120"/>
              </a:rPr>
              <a:t>5. Real-life Working</a:t>
            </a:r>
            <a:endParaRPr lang="en-US" sz="2400" dirty="0"/>
          </a:p>
        </p:txBody>
      </p:sp>
      <p:sp>
        <p:nvSpPr>
          <p:cNvPr id="11" name="Text 7"/>
          <p:cNvSpPr/>
          <p:nvPr/>
        </p:nvSpPr>
        <p:spPr>
          <a:xfrm>
            <a:off x="1188601" y="4814530"/>
            <a:ext cx="7122200" cy="355402"/>
          </a:xfrm>
          <a:prstGeom prst="rect">
            <a:avLst/>
          </a:prstGeom>
          <a:noFill/>
          <a:ln/>
        </p:spPr>
        <p:txBody>
          <a:bodyPr wrap="none" rtlCol="0" anchor="t"/>
          <a:lstStyle/>
          <a:p>
            <a:pPr algn="l">
              <a:lnSpc>
                <a:spcPts val="2799"/>
              </a:lnSpc>
              <a:buSzPct val="100000"/>
            </a:pPr>
            <a:r>
              <a:rPr lang="en-US" sz="2400" b="1" dirty="0">
                <a:solidFill>
                  <a:srgbClr val="272525"/>
                </a:solidFill>
                <a:latin typeface="Eudoxus Sans" pitchFamily="34" charset="0"/>
                <a:ea typeface="Eudoxus Sans" pitchFamily="34" charset="-122"/>
                <a:cs typeface="Eudoxus Sans" pitchFamily="34" charset="-120"/>
              </a:rPr>
              <a:t>6. Future Scope</a:t>
            </a:r>
            <a:endParaRPr lang="en-US" sz="2400" dirty="0"/>
          </a:p>
        </p:txBody>
      </p:sp>
      <p:sp>
        <p:nvSpPr>
          <p:cNvPr id="12" name="Text 8"/>
          <p:cNvSpPr/>
          <p:nvPr/>
        </p:nvSpPr>
        <p:spPr>
          <a:xfrm>
            <a:off x="1188601" y="5258753"/>
            <a:ext cx="7122200" cy="355402"/>
          </a:xfrm>
          <a:prstGeom prst="rect">
            <a:avLst/>
          </a:prstGeom>
          <a:noFill/>
          <a:ln/>
        </p:spPr>
        <p:txBody>
          <a:bodyPr wrap="none" rtlCol="0" anchor="t"/>
          <a:lstStyle/>
          <a:p>
            <a:pPr algn="l">
              <a:lnSpc>
                <a:spcPts val="2799"/>
              </a:lnSpc>
              <a:buSzPct val="100000"/>
            </a:pPr>
            <a:r>
              <a:rPr lang="en-US" sz="2400" b="1" dirty="0">
                <a:solidFill>
                  <a:srgbClr val="272525"/>
                </a:solidFill>
                <a:latin typeface="Eudoxus Sans" pitchFamily="34" charset="0"/>
                <a:ea typeface="Eudoxus Sans" pitchFamily="34" charset="-122"/>
                <a:cs typeface="Eudoxus Sans" pitchFamily="34" charset="-120"/>
              </a:rPr>
              <a:t>7. Conclusion</a:t>
            </a:r>
            <a:endParaRPr lang="en-US" sz="2400" dirty="0"/>
          </a:p>
        </p:txBody>
      </p:sp>
      <p:sp>
        <p:nvSpPr>
          <p:cNvPr id="13" name="Text 9"/>
          <p:cNvSpPr/>
          <p:nvPr/>
        </p:nvSpPr>
        <p:spPr>
          <a:xfrm>
            <a:off x="1188601" y="5702975"/>
            <a:ext cx="7122200" cy="355402"/>
          </a:xfrm>
          <a:prstGeom prst="rect">
            <a:avLst/>
          </a:prstGeom>
          <a:noFill/>
          <a:ln/>
        </p:spPr>
        <p:txBody>
          <a:bodyPr wrap="none" rtlCol="0" anchor="t"/>
          <a:lstStyle/>
          <a:p>
            <a:pPr algn="l">
              <a:lnSpc>
                <a:spcPts val="2799"/>
              </a:lnSpc>
              <a:buSzPct val="100000"/>
            </a:pPr>
            <a:r>
              <a:rPr lang="en-US" sz="2400" b="1" dirty="0">
                <a:solidFill>
                  <a:srgbClr val="272525"/>
                </a:solidFill>
                <a:latin typeface="Eudoxus Sans" pitchFamily="34" charset="0"/>
                <a:ea typeface="Eudoxus Sans" pitchFamily="34" charset="-122"/>
                <a:cs typeface="Eudoxus Sans" pitchFamily="34" charset="-120"/>
              </a:rPr>
              <a:t>8. References</a:t>
            </a:r>
            <a:endParaRPr lang="en-US" sz="2400" dirty="0"/>
          </a:p>
        </p:txBody>
      </p:sp>
      <p:sp>
        <p:nvSpPr>
          <p:cNvPr id="14" name="Text 10"/>
          <p:cNvSpPr/>
          <p:nvPr/>
        </p:nvSpPr>
        <p:spPr>
          <a:xfrm>
            <a:off x="833199" y="6308288"/>
            <a:ext cx="7477601" cy="355402"/>
          </a:xfrm>
          <a:prstGeom prst="rect">
            <a:avLst/>
          </a:prstGeom>
          <a:noFill/>
          <a:ln/>
        </p:spPr>
        <p:txBody>
          <a:bodyPr wrap="none" rtlCol="0" anchor="t"/>
          <a:lstStyle/>
          <a:p>
            <a:pPr marL="0" indent="0">
              <a:lnSpc>
                <a:spcPts val="2799"/>
              </a:lnSpc>
              <a:buNone/>
            </a:pPr>
            <a:endParaRPr lang="en-US" sz="1750" dirty="0"/>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1620" y="0"/>
            <a:ext cx="5486400" cy="8229600"/>
          </a:xfrm>
          <a:prstGeom prst="rect">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t="12662" r="14533" b="14621"/>
          <a:stretch/>
        </p:blipFill>
        <p:spPr>
          <a:xfrm>
            <a:off x="11894820" y="1"/>
            <a:ext cx="2735580" cy="9062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31341"/>
            <a:ext cx="5486400" cy="8229600"/>
          </a:xfrm>
          <a:prstGeom prst="rect">
            <a:avLst/>
          </a:prstGeom>
        </p:spPr>
      </p:pic>
      <p:sp>
        <p:nvSpPr>
          <p:cNvPr id="5" name="Text 1"/>
          <p:cNvSpPr/>
          <p:nvPr/>
        </p:nvSpPr>
        <p:spPr>
          <a:xfrm>
            <a:off x="6319599" y="1120877"/>
            <a:ext cx="5554980" cy="1120878"/>
          </a:xfrm>
          <a:prstGeom prst="rect">
            <a:avLst/>
          </a:prstGeom>
          <a:noFill/>
          <a:ln/>
        </p:spPr>
        <p:txBody>
          <a:bodyPr wrap="none" rtlCol="0" anchor="t"/>
          <a:lstStyle/>
          <a:p>
            <a:pPr marL="0" indent="0">
              <a:lnSpc>
                <a:spcPts val="5468"/>
              </a:lnSpc>
              <a:buNone/>
            </a:pPr>
            <a:r>
              <a:rPr lang="en-US" sz="5400" b="1" dirty="0">
                <a:solidFill>
                  <a:srgbClr val="000000"/>
                </a:solidFill>
                <a:latin typeface="p22-mackinac-pro" pitchFamily="34" charset="0"/>
                <a:ea typeface="p22-mackinac-pro" pitchFamily="34" charset="-122"/>
                <a:cs typeface="p22-mackinac-pro" pitchFamily="34" charset="-120"/>
              </a:rPr>
              <a:t>Problem Statement</a:t>
            </a:r>
            <a:endParaRPr lang="en-US" sz="5400" dirty="0"/>
          </a:p>
        </p:txBody>
      </p:sp>
      <p:sp>
        <p:nvSpPr>
          <p:cNvPr id="6" name="Text 2"/>
          <p:cNvSpPr/>
          <p:nvPr/>
        </p:nvSpPr>
        <p:spPr>
          <a:xfrm>
            <a:off x="6319599" y="2698955"/>
            <a:ext cx="7477601" cy="3819832"/>
          </a:xfrm>
          <a:prstGeom prst="rect">
            <a:avLst/>
          </a:prstGeom>
          <a:noFill/>
          <a:ln/>
        </p:spPr>
        <p:txBody>
          <a:bodyPr wrap="square" rtlCol="0" anchor="t"/>
          <a:lstStyle/>
          <a:p>
            <a:pPr marL="0" indent="0">
              <a:lnSpc>
                <a:spcPts val="2799"/>
              </a:lnSpc>
              <a:buNone/>
            </a:pPr>
            <a:r>
              <a:rPr lang="en-US" sz="2400" dirty="0">
                <a:solidFill>
                  <a:srgbClr val="272525"/>
                </a:solidFill>
                <a:latin typeface="Eudoxus Sans" pitchFamily="34" charset="0"/>
                <a:ea typeface="Eudoxus Sans" pitchFamily="34" charset="-122"/>
                <a:cs typeface="Eudoxus Sans" pitchFamily="34" charset="-120"/>
              </a:rPr>
              <a:t> To develop a machine learning model that predicts the win probability of teams competing in Indian Premier League (IPL) cricket matches based on ball-by-ball data from 2008 to 2022. Using historical match data,that includes ball-by-ball information, team performance metrics, match venue, player statistics, and match-specific factors. The goal of the model is to accurately estimate the likelihood of each team winning a particular match.</a:t>
            </a:r>
            <a:endParaRPr lang="en-US" sz="2400"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3550" y="0"/>
            <a:ext cx="273685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2173" y="40086"/>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69686"/>
          </a:xfrm>
          <a:prstGeom prst="rect">
            <a:avLst/>
          </a:prstGeom>
        </p:spPr>
      </p:pic>
      <p:sp>
        <p:nvSpPr>
          <p:cNvPr id="5" name="Text 1"/>
          <p:cNvSpPr/>
          <p:nvPr/>
        </p:nvSpPr>
        <p:spPr>
          <a:xfrm>
            <a:off x="1371362" y="476964"/>
            <a:ext cx="4331613" cy="541377"/>
          </a:xfrm>
          <a:prstGeom prst="rect">
            <a:avLst/>
          </a:prstGeom>
          <a:noFill/>
          <a:ln/>
        </p:spPr>
        <p:txBody>
          <a:bodyPr wrap="none" rtlCol="0" anchor="t"/>
          <a:lstStyle/>
          <a:p>
            <a:pPr marL="0" indent="0">
              <a:lnSpc>
                <a:spcPts val="4263"/>
              </a:lnSpc>
              <a:buNone/>
            </a:pPr>
            <a:r>
              <a:rPr lang="en-US" sz="6000" b="1" dirty="0">
                <a:solidFill>
                  <a:srgbClr val="000000"/>
                </a:solidFill>
                <a:latin typeface="p22-mackinac-pro" pitchFamily="34" charset="0"/>
                <a:ea typeface="p22-mackinac-pro" pitchFamily="34" charset="-122"/>
                <a:cs typeface="p22-mackinac-pro" pitchFamily="34" charset="-120"/>
              </a:rPr>
              <a:t>Methodology</a:t>
            </a:r>
            <a:r>
              <a:rPr lang="en-US" sz="3411" b="1" dirty="0">
                <a:solidFill>
                  <a:srgbClr val="000000"/>
                </a:solidFill>
                <a:latin typeface="p22-mackinac-pro" pitchFamily="34" charset="0"/>
                <a:ea typeface="p22-mackinac-pro" pitchFamily="34" charset="-122"/>
                <a:cs typeface="p22-mackinac-pro" pitchFamily="34" charset="-120"/>
              </a:rPr>
              <a:t> </a:t>
            </a:r>
            <a:endParaRPr lang="en-US" sz="3411" dirty="0"/>
          </a:p>
        </p:txBody>
      </p:sp>
      <p:sp>
        <p:nvSpPr>
          <p:cNvPr id="6" name="Shape 2"/>
          <p:cNvSpPr/>
          <p:nvPr/>
        </p:nvSpPr>
        <p:spPr>
          <a:xfrm>
            <a:off x="1584721" y="1413510"/>
            <a:ext cx="34647" cy="6474381"/>
          </a:xfrm>
          <a:prstGeom prst="roundRect">
            <a:avLst>
              <a:gd name="adj" fmla="val 225042"/>
            </a:avLst>
          </a:prstGeom>
          <a:solidFill>
            <a:srgbClr val="B2D4E5"/>
          </a:solidFill>
          <a:ln/>
        </p:spPr>
      </p:sp>
      <p:sp>
        <p:nvSpPr>
          <p:cNvPr id="7" name="Shape 3"/>
          <p:cNvSpPr/>
          <p:nvPr/>
        </p:nvSpPr>
        <p:spPr>
          <a:xfrm>
            <a:off x="1826062" y="1590973"/>
            <a:ext cx="606385" cy="34647"/>
          </a:xfrm>
          <a:prstGeom prst="roundRect">
            <a:avLst>
              <a:gd name="adj" fmla="val 225042"/>
            </a:avLst>
          </a:prstGeom>
          <a:solidFill>
            <a:srgbClr val="B2D4E5"/>
          </a:solidFill>
          <a:ln/>
        </p:spPr>
      </p:sp>
      <p:sp>
        <p:nvSpPr>
          <p:cNvPr id="8" name="Shape 4"/>
          <p:cNvSpPr/>
          <p:nvPr/>
        </p:nvSpPr>
        <p:spPr>
          <a:xfrm>
            <a:off x="1436251" y="1413510"/>
            <a:ext cx="389811" cy="389811"/>
          </a:xfrm>
          <a:prstGeom prst="roundRect">
            <a:avLst>
              <a:gd name="adj" fmla="val 20002"/>
            </a:avLst>
          </a:prstGeom>
          <a:solidFill>
            <a:srgbClr val="CCEEFF"/>
          </a:solidFill>
          <a:ln w="7620">
            <a:solidFill>
              <a:srgbClr val="B2D4E5"/>
            </a:solidFill>
            <a:prstDash val="solid"/>
          </a:ln>
        </p:spPr>
      </p:sp>
      <p:sp>
        <p:nvSpPr>
          <p:cNvPr id="9" name="Text 5"/>
          <p:cNvSpPr/>
          <p:nvPr/>
        </p:nvSpPr>
        <p:spPr>
          <a:xfrm>
            <a:off x="1578412" y="1446014"/>
            <a:ext cx="105489" cy="324802"/>
          </a:xfrm>
          <a:prstGeom prst="rect">
            <a:avLst/>
          </a:prstGeom>
          <a:noFill/>
          <a:ln/>
        </p:spPr>
        <p:txBody>
          <a:bodyPr wrap="none" rtlCol="0" anchor="t"/>
          <a:lstStyle/>
          <a:p>
            <a:pPr marL="0" indent="0" algn="ctr">
              <a:lnSpc>
                <a:spcPts val="2558"/>
              </a:lnSpc>
              <a:buNone/>
            </a:pPr>
            <a:r>
              <a:rPr lang="en-US" sz="2046" b="1" dirty="0">
                <a:solidFill>
                  <a:srgbClr val="272525"/>
                </a:solidFill>
                <a:latin typeface="p22-mackinac-pro" pitchFamily="34" charset="0"/>
                <a:ea typeface="p22-mackinac-pro" pitchFamily="34" charset="-122"/>
                <a:cs typeface="p22-mackinac-pro" pitchFamily="34" charset="-120"/>
              </a:rPr>
              <a:t>1</a:t>
            </a:r>
            <a:endParaRPr lang="en-US" sz="2046" dirty="0"/>
          </a:p>
        </p:txBody>
      </p:sp>
      <p:sp>
        <p:nvSpPr>
          <p:cNvPr id="10" name="Text 6"/>
          <p:cNvSpPr/>
          <p:nvPr/>
        </p:nvSpPr>
        <p:spPr>
          <a:xfrm>
            <a:off x="2584013" y="1451372"/>
            <a:ext cx="3976092" cy="374571"/>
          </a:xfrm>
          <a:prstGeom prst="rect">
            <a:avLst/>
          </a:prstGeom>
          <a:noFill/>
          <a:ln/>
        </p:spPr>
        <p:txBody>
          <a:bodyPr wrap="none" rtlCol="0" anchor="t"/>
          <a:lstStyle/>
          <a:p>
            <a:pPr marL="0" indent="0" algn="l">
              <a:lnSpc>
                <a:spcPts val="2132"/>
              </a:lnSpc>
              <a:buNone/>
            </a:pPr>
            <a:r>
              <a:rPr lang="en-US" sz="2800" b="1" dirty="0">
                <a:solidFill>
                  <a:srgbClr val="272525"/>
                </a:solidFill>
                <a:latin typeface="p22-mackinac-pro" pitchFamily="34" charset="0"/>
                <a:ea typeface="p22-mackinac-pro" pitchFamily="34" charset="-122"/>
                <a:cs typeface="p22-mackinac-pro" pitchFamily="34" charset="-120"/>
              </a:rPr>
              <a:t>Data Loading and Summary Checking</a:t>
            </a:r>
            <a:endParaRPr lang="en-US" sz="2800" dirty="0"/>
          </a:p>
        </p:txBody>
      </p:sp>
      <p:sp>
        <p:nvSpPr>
          <p:cNvPr id="11" name="Text 7"/>
          <p:cNvSpPr/>
          <p:nvPr/>
        </p:nvSpPr>
        <p:spPr>
          <a:xfrm>
            <a:off x="2584013" y="1825943"/>
            <a:ext cx="7017425" cy="277178"/>
          </a:xfrm>
          <a:prstGeom prst="rect">
            <a:avLst/>
          </a:prstGeom>
          <a:noFill/>
          <a:ln/>
        </p:spPr>
        <p:txBody>
          <a:bodyPr wrap="none" rtlCol="0" anchor="t"/>
          <a:lstStyle/>
          <a:p>
            <a:pPr marL="0" indent="0" algn="l">
              <a:lnSpc>
                <a:spcPts val="2183"/>
              </a:lnSpc>
              <a:buNone/>
            </a:pPr>
            <a:endParaRPr lang="en-US" sz="1364" dirty="0"/>
          </a:p>
        </p:txBody>
      </p:sp>
      <p:sp>
        <p:nvSpPr>
          <p:cNvPr id="12" name="Shape 8"/>
          <p:cNvSpPr/>
          <p:nvPr/>
        </p:nvSpPr>
        <p:spPr>
          <a:xfrm>
            <a:off x="1826062" y="2762429"/>
            <a:ext cx="606385" cy="34647"/>
          </a:xfrm>
          <a:prstGeom prst="roundRect">
            <a:avLst>
              <a:gd name="adj" fmla="val 225042"/>
            </a:avLst>
          </a:prstGeom>
          <a:solidFill>
            <a:srgbClr val="B2D4E5"/>
          </a:solidFill>
          <a:ln/>
        </p:spPr>
      </p:sp>
      <p:sp>
        <p:nvSpPr>
          <p:cNvPr id="13" name="Shape 9"/>
          <p:cNvSpPr/>
          <p:nvPr/>
        </p:nvSpPr>
        <p:spPr>
          <a:xfrm>
            <a:off x="1436251" y="2584966"/>
            <a:ext cx="389811" cy="389811"/>
          </a:xfrm>
          <a:prstGeom prst="roundRect">
            <a:avLst>
              <a:gd name="adj" fmla="val 20002"/>
            </a:avLst>
          </a:prstGeom>
          <a:solidFill>
            <a:srgbClr val="CCEEFF"/>
          </a:solidFill>
          <a:ln w="7620">
            <a:solidFill>
              <a:srgbClr val="B2D4E5"/>
            </a:solidFill>
            <a:prstDash val="solid"/>
          </a:ln>
        </p:spPr>
      </p:sp>
      <p:sp>
        <p:nvSpPr>
          <p:cNvPr id="14" name="Text 10"/>
          <p:cNvSpPr/>
          <p:nvPr/>
        </p:nvSpPr>
        <p:spPr>
          <a:xfrm>
            <a:off x="1555552" y="2617470"/>
            <a:ext cx="151209" cy="324802"/>
          </a:xfrm>
          <a:prstGeom prst="rect">
            <a:avLst/>
          </a:prstGeom>
          <a:noFill/>
          <a:ln/>
        </p:spPr>
        <p:txBody>
          <a:bodyPr wrap="none" rtlCol="0" anchor="t"/>
          <a:lstStyle/>
          <a:p>
            <a:pPr marL="0" indent="0" algn="ctr">
              <a:lnSpc>
                <a:spcPts val="2558"/>
              </a:lnSpc>
              <a:buNone/>
            </a:pPr>
            <a:r>
              <a:rPr lang="en-US" sz="2046" b="1" dirty="0">
                <a:solidFill>
                  <a:srgbClr val="272525"/>
                </a:solidFill>
                <a:latin typeface="p22-mackinac-pro" pitchFamily="34" charset="0"/>
                <a:ea typeface="p22-mackinac-pro" pitchFamily="34" charset="-122"/>
                <a:cs typeface="p22-mackinac-pro" pitchFamily="34" charset="-120"/>
              </a:rPr>
              <a:t>2</a:t>
            </a:r>
            <a:endParaRPr lang="en-US" sz="2046" dirty="0"/>
          </a:p>
        </p:txBody>
      </p:sp>
      <p:sp>
        <p:nvSpPr>
          <p:cNvPr id="15" name="Text 11"/>
          <p:cNvSpPr/>
          <p:nvPr/>
        </p:nvSpPr>
        <p:spPr>
          <a:xfrm>
            <a:off x="2584013" y="2622828"/>
            <a:ext cx="2165747" cy="270629"/>
          </a:xfrm>
          <a:prstGeom prst="rect">
            <a:avLst/>
          </a:prstGeom>
          <a:noFill/>
          <a:ln/>
        </p:spPr>
        <p:txBody>
          <a:bodyPr wrap="none" rtlCol="0" anchor="t"/>
          <a:lstStyle/>
          <a:p>
            <a:pPr marL="0" indent="0" algn="l">
              <a:lnSpc>
                <a:spcPts val="2132"/>
              </a:lnSpc>
              <a:buNone/>
            </a:pPr>
            <a:r>
              <a:rPr lang="en-US" sz="2800" b="1" dirty="0">
                <a:solidFill>
                  <a:srgbClr val="272525"/>
                </a:solidFill>
                <a:latin typeface="p22-mackinac-pro" pitchFamily="34" charset="0"/>
                <a:ea typeface="p22-mackinac-pro" pitchFamily="34" charset="-122"/>
                <a:cs typeface="p22-mackinac-pro" pitchFamily="34" charset="-120"/>
              </a:rPr>
              <a:t>Data Cleaning</a:t>
            </a:r>
            <a:endParaRPr lang="en-US" sz="2800" dirty="0"/>
          </a:p>
        </p:txBody>
      </p:sp>
      <p:sp>
        <p:nvSpPr>
          <p:cNvPr id="16" name="Text 12"/>
          <p:cNvSpPr/>
          <p:nvPr/>
        </p:nvSpPr>
        <p:spPr>
          <a:xfrm>
            <a:off x="2584013" y="2997398"/>
            <a:ext cx="7017425" cy="277178"/>
          </a:xfrm>
          <a:prstGeom prst="rect">
            <a:avLst/>
          </a:prstGeom>
          <a:noFill/>
          <a:ln/>
        </p:spPr>
        <p:txBody>
          <a:bodyPr wrap="none" rtlCol="0" anchor="t"/>
          <a:lstStyle/>
          <a:p>
            <a:pPr marL="0" indent="0" algn="l">
              <a:lnSpc>
                <a:spcPts val="2183"/>
              </a:lnSpc>
              <a:buNone/>
            </a:pPr>
            <a:endParaRPr lang="en-US" sz="1364" dirty="0"/>
          </a:p>
        </p:txBody>
      </p:sp>
      <p:sp>
        <p:nvSpPr>
          <p:cNvPr id="17" name="Shape 13"/>
          <p:cNvSpPr/>
          <p:nvPr/>
        </p:nvSpPr>
        <p:spPr>
          <a:xfrm>
            <a:off x="1826062" y="3933885"/>
            <a:ext cx="606385" cy="34647"/>
          </a:xfrm>
          <a:prstGeom prst="roundRect">
            <a:avLst>
              <a:gd name="adj" fmla="val 225042"/>
            </a:avLst>
          </a:prstGeom>
          <a:solidFill>
            <a:srgbClr val="B2D4E5"/>
          </a:solidFill>
          <a:ln/>
        </p:spPr>
      </p:sp>
      <p:sp>
        <p:nvSpPr>
          <p:cNvPr id="18" name="Shape 14"/>
          <p:cNvSpPr/>
          <p:nvPr/>
        </p:nvSpPr>
        <p:spPr>
          <a:xfrm>
            <a:off x="1436251" y="3756422"/>
            <a:ext cx="389811" cy="389811"/>
          </a:xfrm>
          <a:prstGeom prst="roundRect">
            <a:avLst>
              <a:gd name="adj" fmla="val 20002"/>
            </a:avLst>
          </a:prstGeom>
          <a:solidFill>
            <a:srgbClr val="CCEEFF"/>
          </a:solidFill>
          <a:ln w="7620">
            <a:solidFill>
              <a:srgbClr val="B2D4E5"/>
            </a:solidFill>
            <a:prstDash val="solid"/>
          </a:ln>
        </p:spPr>
      </p:sp>
      <p:sp>
        <p:nvSpPr>
          <p:cNvPr id="19" name="Text 15"/>
          <p:cNvSpPr/>
          <p:nvPr/>
        </p:nvSpPr>
        <p:spPr>
          <a:xfrm>
            <a:off x="1553289" y="3788926"/>
            <a:ext cx="155734" cy="324802"/>
          </a:xfrm>
          <a:prstGeom prst="rect">
            <a:avLst/>
          </a:prstGeom>
          <a:noFill/>
          <a:ln/>
        </p:spPr>
        <p:txBody>
          <a:bodyPr wrap="none" rtlCol="0" anchor="t"/>
          <a:lstStyle/>
          <a:p>
            <a:pPr marL="0" indent="0" algn="ctr">
              <a:lnSpc>
                <a:spcPts val="2558"/>
              </a:lnSpc>
              <a:buNone/>
            </a:pPr>
            <a:r>
              <a:rPr lang="en-US" sz="2046" b="1" dirty="0">
                <a:solidFill>
                  <a:srgbClr val="272525"/>
                </a:solidFill>
                <a:latin typeface="p22-mackinac-pro" pitchFamily="34" charset="0"/>
                <a:ea typeface="p22-mackinac-pro" pitchFamily="34" charset="-122"/>
                <a:cs typeface="p22-mackinac-pro" pitchFamily="34" charset="-120"/>
              </a:rPr>
              <a:t>3</a:t>
            </a:r>
            <a:endParaRPr lang="en-US" sz="2046" dirty="0"/>
          </a:p>
        </p:txBody>
      </p:sp>
      <p:sp>
        <p:nvSpPr>
          <p:cNvPr id="20" name="Text 16"/>
          <p:cNvSpPr/>
          <p:nvPr/>
        </p:nvSpPr>
        <p:spPr>
          <a:xfrm>
            <a:off x="2584013" y="3794284"/>
            <a:ext cx="2165747" cy="270629"/>
          </a:xfrm>
          <a:prstGeom prst="rect">
            <a:avLst/>
          </a:prstGeom>
          <a:noFill/>
          <a:ln/>
        </p:spPr>
        <p:txBody>
          <a:bodyPr wrap="none" rtlCol="0" anchor="t"/>
          <a:lstStyle/>
          <a:p>
            <a:pPr marL="0" indent="0" algn="l">
              <a:lnSpc>
                <a:spcPts val="2132"/>
              </a:lnSpc>
              <a:buNone/>
            </a:pPr>
            <a:r>
              <a:rPr lang="en-US" sz="2800" b="1" dirty="0">
                <a:solidFill>
                  <a:srgbClr val="272525"/>
                </a:solidFill>
                <a:latin typeface="p22-mackinac-pro" pitchFamily="34" charset="0"/>
                <a:ea typeface="p22-mackinac-pro" pitchFamily="34" charset="-122"/>
                <a:cs typeface="p22-mackinac-pro" pitchFamily="34" charset="-120"/>
              </a:rPr>
              <a:t>Feature Extraction</a:t>
            </a:r>
            <a:endParaRPr lang="en-US" sz="2800" dirty="0"/>
          </a:p>
        </p:txBody>
      </p:sp>
      <p:sp>
        <p:nvSpPr>
          <p:cNvPr id="21" name="Shape 17"/>
          <p:cNvSpPr/>
          <p:nvPr/>
        </p:nvSpPr>
        <p:spPr>
          <a:xfrm>
            <a:off x="1826062" y="5063133"/>
            <a:ext cx="606385" cy="34647"/>
          </a:xfrm>
          <a:prstGeom prst="roundRect">
            <a:avLst>
              <a:gd name="adj" fmla="val 225042"/>
            </a:avLst>
          </a:prstGeom>
          <a:solidFill>
            <a:srgbClr val="B2D4E5"/>
          </a:solidFill>
          <a:ln/>
        </p:spPr>
      </p:sp>
      <p:sp>
        <p:nvSpPr>
          <p:cNvPr id="22" name="Shape 18"/>
          <p:cNvSpPr/>
          <p:nvPr/>
        </p:nvSpPr>
        <p:spPr>
          <a:xfrm>
            <a:off x="1436251" y="4546759"/>
            <a:ext cx="389811" cy="389811"/>
          </a:xfrm>
          <a:prstGeom prst="roundRect">
            <a:avLst>
              <a:gd name="adj" fmla="val 20002"/>
            </a:avLst>
          </a:prstGeom>
          <a:solidFill>
            <a:srgbClr val="CCEEFF"/>
          </a:solidFill>
          <a:ln w="7620">
            <a:solidFill>
              <a:srgbClr val="B2D4E5"/>
            </a:solidFill>
            <a:prstDash val="solid"/>
          </a:ln>
        </p:spPr>
      </p:sp>
      <p:sp>
        <p:nvSpPr>
          <p:cNvPr id="23" name="Text 19"/>
          <p:cNvSpPr/>
          <p:nvPr/>
        </p:nvSpPr>
        <p:spPr>
          <a:xfrm>
            <a:off x="1602045" y="4862562"/>
            <a:ext cx="163711" cy="324802"/>
          </a:xfrm>
          <a:prstGeom prst="rect">
            <a:avLst/>
          </a:prstGeom>
          <a:noFill/>
          <a:ln/>
        </p:spPr>
        <p:txBody>
          <a:bodyPr wrap="none" rtlCol="0" anchor="t"/>
          <a:lstStyle/>
          <a:p>
            <a:pPr marL="0" indent="0" algn="ctr">
              <a:lnSpc>
                <a:spcPts val="2558"/>
              </a:lnSpc>
              <a:buNone/>
            </a:pPr>
            <a:r>
              <a:rPr lang="en-US" sz="2046" b="1" dirty="0">
                <a:solidFill>
                  <a:srgbClr val="272525"/>
                </a:solidFill>
                <a:latin typeface="p22-mackinac-pro" pitchFamily="34" charset="0"/>
                <a:ea typeface="p22-mackinac-pro" pitchFamily="34" charset="-122"/>
                <a:cs typeface="p22-mackinac-pro" pitchFamily="34" charset="-120"/>
              </a:rPr>
              <a:t>4</a:t>
            </a:r>
            <a:endParaRPr lang="en-US" sz="2046" dirty="0"/>
          </a:p>
        </p:txBody>
      </p:sp>
      <p:sp>
        <p:nvSpPr>
          <p:cNvPr id="24" name="Text 20"/>
          <p:cNvSpPr/>
          <p:nvPr/>
        </p:nvSpPr>
        <p:spPr>
          <a:xfrm>
            <a:off x="2584013" y="4875183"/>
            <a:ext cx="2894290" cy="270629"/>
          </a:xfrm>
          <a:prstGeom prst="rect">
            <a:avLst/>
          </a:prstGeom>
          <a:noFill/>
          <a:ln/>
        </p:spPr>
        <p:txBody>
          <a:bodyPr wrap="none" rtlCol="0" anchor="t"/>
          <a:lstStyle/>
          <a:p>
            <a:pPr marL="0" indent="0" algn="l">
              <a:lnSpc>
                <a:spcPts val="2132"/>
              </a:lnSpc>
              <a:buNone/>
            </a:pPr>
            <a:r>
              <a:rPr lang="en-US" sz="2800" b="1" dirty="0">
                <a:solidFill>
                  <a:srgbClr val="272525"/>
                </a:solidFill>
                <a:latin typeface="p22-mackinac-pro" pitchFamily="34" charset="0"/>
                <a:ea typeface="p22-mackinac-pro" pitchFamily="34" charset="-122"/>
                <a:cs typeface="p22-mackinac-pro" pitchFamily="34" charset="-120"/>
              </a:rPr>
              <a:t>EDA and Data Visualisation</a:t>
            </a:r>
            <a:endParaRPr lang="en-US" sz="2800" dirty="0"/>
          </a:p>
        </p:txBody>
      </p:sp>
      <p:sp>
        <p:nvSpPr>
          <p:cNvPr id="25" name="Text 21"/>
          <p:cNvSpPr/>
          <p:nvPr/>
        </p:nvSpPr>
        <p:spPr>
          <a:xfrm>
            <a:off x="2584013" y="4959191"/>
            <a:ext cx="7017425" cy="277178"/>
          </a:xfrm>
          <a:prstGeom prst="rect">
            <a:avLst/>
          </a:prstGeom>
          <a:noFill/>
          <a:ln/>
        </p:spPr>
        <p:txBody>
          <a:bodyPr wrap="none" rtlCol="0" anchor="t"/>
          <a:lstStyle/>
          <a:p>
            <a:pPr marL="0" indent="0" algn="l">
              <a:lnSpc>
                <a:spcPts val="2183"/>
              </a:lnSpc>
              <a:buNone/>
            </a:pPr>
            <a:endParaRPr lang="en-US" sz="1364" dirty="0"/>
          </a:p>
        </p:txBody>
      </p:sp>
      <p:sp>
        <p:nvSpPr>
          <p:cNvPr id="26" name="Shape 22"/>
          <p:cNvSpPr/>
          <p:nvPr/>
        </p:nvSpPr>
        <p:spPr>
          <a:xfrm>
            <a:off x="1827601" y="6229184"/>
            <a:ext cx="606385" cy="34647"/>
          </a:xfrm>
          <a:prstGeom prst="roundRect">
            <a:avLst>
              <a:gd name="adj" fmla="val 225042"/>
            </a:avLst>
          </a:prstGeom>
          <a:solidFill>
            <a:srgbClr val="B2D4E5"/>
          </a:solidFill>
          <a:ln/>
        </p:spPr>
      </p:sp>
      <p:sp>
        <p:nvSpPr>
          <p:cNvPr id="27" name="Shape 23"/>
          <p:cNvSpPr/>
          <p:nvPr/>
        </p:nvSpPr>
        <p:spPr>
          <a:xfrm>
            <a:off x="1377250" y="6068926"/>
            <a:ext cx="389811" cy="389811"/>
          </a:xfrm>
          <a:prstGeom prst="roundRect">
            <a:avLst>
              <a:gd name="adj" fmla="val 20002"/>
            </a:avLst>
          </a:prstGeom>
          <a:solidFill>
            <a:srgbClr val="CCEEFF"/>
          </a:solidFill>
          <a:ln w="7620">
            <a:solidFill>
              <a:srgbClr val="B2D4E5"/>
            </a:solidFill>
            <a:prstDash val="solid"/>
          </a:ln>
        </p:spPr>
      </p:sp>
      <p:sp>
        <p:nvSpPr>
          <p:cNvPr id="28" name="Text 24"/>
          <p:cNvSpPr/>
          <p:nvPr/>
        </p:nvSpPr>
        <p:spPr>
          <a:xfrm>
            <a:off x="1482804" y="6084106"/>
            <a:ext cx="148352" cy="324802"/>
          </a:xfrm>
          <a:prstGeom prst="rect">
            <a:avLst/>
          </a:prstGeom>
          <a:noFill/>
          <a:ln/>
        </p:spPr>
        <p:txBody>
          <a:bodyPr wrap="none" rtlCol="0" anchor="t"/>
          <a:lstStyle/>
          <a:p>
            <a:pPr marL="0" indent="0" algn="ctr">
              <a:lnSpc>
                <a:spcPts val="2558"/>
              </a:lnSpc>
              <a:buNone/>
            </a:pPr>
            <a:r>
              <a:rPr lang="en-US" sz="2046" b="1" dirty="0">
                <a:solidFill>
                  <a:srgbClr val="272525"/>
                </a:solidFill>
                <a:latin typeface="p22-mackinac-pro" pitchFamily="34" charset="0"/>
                <a:ea typeface="p22-mackinac-pro" pitchFamily="34" charset="-122"/>
                <a:cs typeface="p22-mackinac-pro" pitchFamily="34" charset="-120"/>
              </a:rPr>
              <a:t>5</a:t>
            </a:r>
            <a:endParaRPr lang="en-US" sz="2046" dirty="0"/>
          </a:p>
        </p:txBody>
      </p:sp>
      <p:sp>
        <p:nvSpPr>
          <p:cNvPr id="29" name="Text 25"/>
          <p:cNvSpPr/>
          <p:nvPr/>
        </p:nvSpPr>
        <p:spPr>
          <a:xfrm>
            <a:off x="2433986" y="6058384"/>
            <a:ext cx="5708452" cy="270629"/>
          </a:xfrm>
          <a:prstGeom prst="rect">
            <a:avLst/>
          </a:prstGeom>
          <a:noFill/>
          <a:ln/>
        </p:spPr>
        <p:txBody>
          <a:bodyPr wrap="none" rtlCol="0" anchor="t"/>
          <a:lstStyle/>
          <a:p>
            <a:pPr marL="0" indent="0" algn="l">
              <a:lnSpc>
                <a:spcPts val="2132"/>
              </a:lnSpc>
              <a:buNone/>
            </a:pPr>
            <a:r>
              <a:rPr lang="en-US" sz="2400" b="1" dirty="0">
                <a:solidFill>
                  <a:srgbClr val="272525"/>
                </a:solidFill>
                <a:latin typeface="p22-mackinac-pro" pitchFamily="34" charset="0"/>
                <a:ea typeface="p22-mackinac-pro" pitchFamily="34" charset="-122"/>
                <a:cs typeface="p22-mackinac-pro" pitchFamily="34" charset="-120"/>
              </a:rPr>
              <a:t>Best Player Clusters since 2008 based on Performance</a:t>
            </a:r>
            <a:endParaRPr lang="en-US" sz="2400" dirty="0"/>
          </a:p>
        </p:txBody>
      </p:sp>
      <p:sp>
        <p:nvSpPr>
          <p:cNvPr id="30" name="Text 26"/>
          <p:cNvSpPr/>
          <p:nvPr/>
        </p:nvSpPr>
        <p:spPr>
          <a:xfrm>
            <a:off x="2584013" y="6130647"/>
            <a:ext cx="7017425" cy="277178"/>
          </a:xfrm>
          <a:prstGeom prst="rect">
            <a:avLst/>
          </a:prstGeom>
          <a:noFill/>
          <a:ln/>
        </p:spPr>
        <p:txBody>
          <a:bodyPr wrap="none" rtlCol="0" anchor="t"/>
          <a:lstStyle/>
          <a:p>
            <a:pPr marL="0" indent="0" algn="l">
              <a:lnSpc>
                <a:spcPts val="2183"/>
              </a:lnSpc>
              <a:buNone/>
            </a:pPr>
            <a:endParaRPr lang="en-US" sz="1364" dirty="0"/>
          </a:p>
        </p:txBody>
      </p:sp>
      <p:sp>
        <p:nvSpPr>
          <p:cNvPr id="31" name="Shape 27"/>
          <p:cNvSpPr/>
          <p:nvPr/>
        </p:nvSpPr>
        <p:spPr>
          <a:xfrm>
            <a:off x="1748380" y="7603093"/>
            <a:ext cx="606385" cy="34647"/>
          </a:xfrm>
          <a:prstGeom prst="roundRect">
            <a:avLst>
              <a:gd name="adj" fmla="val 225042"/>
            </a:avLst>
          </a:prstGeom>
          <a:solidFill>
            <a:srgbClr val="B2D4E5"/>
          </a:solidFill>
          <a:ln/>
        </p:spPr>
      </p:sp>
      <p:sp>
        <p:nvSpPr>
          <p:cNvPr id="32" name="Shape 28"/>
          <p:cNvSpPr/>
          <p:nvPr/>
        </p:nvSpPr>
        <p:spPr>
          <a:xfrm>
            <a:off x="1436251" y="7394614"/>
            <a:ext cx="389811" cy="389811"/>
          </a:xfrm>
          <a:prstGeom prst="roundRect">
            <a:avLst>
              <a:gd name="adj" fmla="val 20002"/>
            </a:avLst>
          </a:prstGeom>
          <a:solidFill>
            <a:srgbClr val="CCEEFF"/>
          </a:solidFill>
          <a:ln w="7620">
            <a:solidFill>
              <a:srgbClr val="B2D4E5"/>
            </a:solidFill>
            <a:prstDash val="solid"/>
          </a:ln>
        </p:spPr>
      </p:sp>
      <p:sp>
        <p:nvSpPr>
          <p:cNvPr id="33" name="Text 29"/>
          <p:cNvSpPr/>
          <p:nvPr/>
        </p:nvSpPr>
        <p:spPr>
          <a:xfrm>
            <a:off x="1550193" y="7440692"/>
            <a:ext cx="161925" cy="324802"/>
          </a:xfrm>
          <a:prstGeom prst="rect">
            <a:avLst/>
          </a:prstGeom>
          <a:noFill/>
          <a:ln/>
        </p:spPr>
        <p:txBody>
          <a:bodyPr wrap="none" rtlCol="0" anchor="t"/>
          <a:lstStyle/>
          <a:p>
            <a:pPr marL="0" indent="0" algn="ctr">
              <a:lnSpc>
                <a:spcPts val="2558"/>
              </a:lnSpc>
              <a:buNone/>
            </a:pPr>
            <a:r>
              <a:rPr lang="en-US" sz="2046" b="1" dirty="0">
                <a:solidFill>
                  <a:srgbClr val="272525"/>
                </a:solidFill>
                <a:latin typeface="p22-mackinac-pro" pitchFamily="34" charset="0"/>
                <a:ea typeface="p22-mackinac-pro" pitchFamily="34" charset="-122"/>
                <a:cs typeface="p22-mackinac-pro" pitchFamily="34" charset="-120"/>
              </a:rPr>
              <a:t>6</a:t>
            </a:r>
            <a:endParaRPr lang="en-US" sz="2046" dirty="0"/>
          </a:p>
        </p:txBody>
      </p:sp>
      <p:sp>
        <p:nvSpPr>
          <p:cNvPr id="34" name="Text 30"/>
          <p:cNvSpPr/>
          <p:nvPr/>
        </p:nvSpPr>
        <p:spPr>
          <a:xfrm>
            <a:off x="2354765" y="7485101"/>
            <a:ext cx="3503176" cy="270629"/>
          </a:xfrm>
          <a:prstGeom prst="rect">
            <a:avLst/>
          </a:prstGeom>
          <a:noFill/>
          <a:ln/>
        </p:spPr>
        <p:txBody>
          <a:bodyPr wrap="none" rtlCol="0" anchor="t"/>
          <a:lstStyle/>
          <a:p>
            <a:pPr marL="0" indent="0" algn="l">
              <a:lnSpc>
                <a:spcPts val="2132"/>
              </a:lnSpc>
              <a:buNone/>
            </a:pPr>
            <a:r>
              <a:rPr lang="en-US" sz="2800" b="1" dirty="0">
                <a:solidFill>
                  <a:srgbClr val="272525"/>
                </a:solidFill>
                <a:latin typeface="p22-mackinac-pro" pitchFamily="34" charset="0"/>
                <a:ea typeface="p22-mackinac-pro" pitchFamily="34" charset="-122"/>
                <a:cs typeface="p22-mackinac-pro" pitchFamily="34" charset="-120"/>
              </a:rPr>
              <a:t>IPL Match Winning Prediction </a:t>
            </a:r>
            <a:r>
              <a:rPr lang="en-US" sz="2800" b="1" dirty="0">
                <a:solidFill>
                  <a:srgbClr val="000000"/>
                </a:solidFill>
                <a:latin typeface="p22-mackinac-pro" pitchFamily="34" charset="0"/>
                <a:ea typeface="p22-mackinac-pro" pitchFamily="34" charset="-122"/>
                <a:cs typeface="p22-mackinac-pro" pitchFamily="34" charset="-120"/>
              </a:rPr>
              <a:t>🏆</a:t>
            </a:r>
            <a:endParaRPr lang="en-US" sz="2800" dirty="0"/>
          </a:p>
        </p:txBody>
      </p:sp>
      <p:sp>
        <p:nvSpPr>
          <p:cNvPr id="35" name="Text 31"/>
          <p:cNvSpPr/>
          <p:nvPr/>
        </p:nvSpPr>
        <p:spPr>
          <a:xfrm>
            <a:off x="2584013" y="7302103"/>
            <a:ext cx="7017425" cy="277178"/>
          </a:xfrm>
          <a:prstGeom prst="rect">
            <a:avLst/>
          </a:prstGeom>
          <a:noFill/>
          <a:ln/>
        </p:spPr>
        <p:txBody>
          <a:bodyPr wrap="none" rtlCol="0" anchor="t"/>
          <a:lstStyle/>
          <a:p>
            <a:pPr marL="0" indent="0" algn="l">
              <a:lnSpc>
                <a:spcPts val="2183"/>
              </a:lnSpc>
              <a:buNone/>
            </a:pPr>
            <a:endParaRPr lang="en-US" sz="1364" dirty="0"/>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1170" y="13676"/>
            <a:ext cx="273685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4029968"/>
          </a:xfrm>
          <a:prstGeom prst="rect">
            <a:avLst/>
          </a:prstGeom>
          <a:solidFill>
            <a:srgbClr val="FFFFFF">
              <a:alpha val="75000"/>
            </a:srgbClr>
          </a:solidFill>
          <a:ln/>
        </p:spPr>
      </p:sp>
      <p:sp>
        <p:nvSpPr>
          <p:cNvPr id="4" name="Text 1"/>
          <p:cNvSpPr/>
          <p:nvPr/>
        </p:nvSpPr>
        <p:spPr>
          <a:xfrm>
            <a:off x="4432328" y="426959"/>
            <a:ext cx="3888462" cy="486013"/>
          </a:xfrm>
          <a:prstGeom prst="rect">
            <a:avLst/>
          </a:prstGeom>
          <a:noFill/>
          <a:ln/>
        </p:spPr>
        <p:txBody>
          <a:bodyPr wrap="none" rtlCol="0" anchor="t"/>
          <a:lstStyle/>
          <a:p>
            <a:pPr marL="0" indent="0">
              <a:lnSpc>
                <a:spcPts val="3827"/>
              </a:lnSpc>
              <a:buNone/>
            </a:pPr>
            <a:r>
              <a:rPr lang="en-US" sz="6600" b="1" dirty="0">
                <a:solidFill>
                  <a:srgbClr val="000000"/>
                </a:solidFill>
                <a:latin typeface="p22-mackinac-pro" pitchFamily="34" charset="0"/>
                <a:ea typeface="p22-mackinac-pro" pitchFamily="34" charset="-122"/>
                <a:cs typeface="p22-mackinac-pro" pitchFamily="34" charset="-120"/>
              </a:rPr>
              <a:t>Source Code</a:t>
            </a:r>
            <a:endParaRPr lang="en-US" sz="6600" dirty="0"/>
          </a:p>
        </p:txBody>
      </p:sp>
      <p:pic>
        <p:nvPicPr>
          <p:cNvPr id="5" name="Image 1" descr="preencoded.png"/>
          <p:cNvPicPr>
            <a:picLocks noChangeAspect="1"/>
          </p:cNvPicPr>
          <p:nvPr/>
        </p:nvPicPr>
        <p:blipFill>
          <a:blip r:embed="rId4"/>
          <a:stretch>
            <a:fillRect/>
          </a:stretch>
        </p:blipFill>
        <p:spPr>
          <a:xfrm>
            <a:off x="84254" y="1873046"/>
            <a:ext cx="7039217" cy="78949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2" descr="preencoded.png"/>
          <p:cNvPicPr>
            <a:picLocks noChangeAspect="1"/>
          </p:cNvPicPr>
          <p:nvPr/>
        </p:nvPicPr>
        <p:blipFill>
          <a:blip r:embed="rId5"/>
          <a:stretch>
            <a:fillRect/>
          </a:stretch>
        </p:blipFill>
        <p:spPr>
          <a:xfrm>
            <a:off x="7315200" y="1873046"/>
            <a:ext cx="7140654" cy="78949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4" descr="preencoded.png"/>
          <p:cNvPicPr>
            <a:picLocks noChangeAspect="1"/>
          </p:cNvPicPr>
          <p:nvPr/>
        </p:nvPicPr>
        <p:blipFill>
          <a:blip r:embed="rId6"/>
          <a:stretch>
            <a:fillRect/>
          </a:stretch>
        </p:blipFill>
        <p:spPr>
          <a:xfrm>
            <a:off x="3621167" y="11447145"/>
            <a:ext cx="7388066" cy="2155150"/>
          </a:xfrm>
          <a:prstGeom prst="rect">
            <a:avLst/>
          </a:prstGeom>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93550" y="5636"/>
            <a:ext cx="273685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4029968"/>
          </a:xfrm>
          <a:prstGeom prst="rect">
            <a:avLst/>
          </a:prstGeom>
          <a:solidFill>
            <a:srgbClr val="FFFFFF">
              <a:alpha val="75000"/>
            </a:srgbClr>
          </a:solidFill>
          <a:ln/>
        </p:spPr>
      </p:sp>
      <p:sp>
        <p:nvSpPr>
          <p:cNvPr id="4" name="Text 1"/>
          <p:cNvSpPr/>
          <p:nvPr/>
        </p:nvSpPr>
        <p:spPr>
          <a:xfrm>
            <a:off x="4432328" y="426959"/>
            <a:ext cx="3888462" cy="486013"/>
          </a:xfrm>
          <a:prstGeom prst="rect">
            <a:avLst/>
          </a:prstGeom>
          <a:noFill/>
          <a:ln/>
        </p:spPr>
        <p:txBody>
          <a:bodyPr wrap="none" rtlCol="0" anchor="t"/>
          <a:lstStyle/>
          <a:p>
            <a:pPr marL="0" indent="0">
              <a:lnSpc>
                <a:spcPts val="3827"/>
              </a:lnSpc>
              <a:buNone/>
            </a:pPr>
            <a:r>
              <a:rPr lang="en-US" sz="6600" b="1" dirty="0">
                <a:solidFill>
                  <a:srgbClr val="000000"/>
                </a:solidFill>
                <a:latin typeface="p22-mackinac-pro" pitchFamily="34" charset="0"/>
                <a:ea typeface="p22-mackinac-pro" pitchFamily="34" charset="-122"/>
                <a:cs typeface="p22-mackinac-pro" pitchFamily="34" charset="-120"/>
              </a:rPr>
              <a:t>Source Code</a:t>
            </a:r>
            <a:endParaRPr lang="en-US" sz="6600" dirty="0"/>
          </a:p>
        </p:txBody>
      </p:sp>
      <p:pic>
        <p:nvPicPr>
          <p:cNvPr id="8" name="Image 4" descr="preencoded.png"/>
          <p:cNvPicPr>
            <a:picLocks noChangeAspect="1"/>
          </p:cNvPicPr>
          <p:nvPr/>
        </p:nvPicPr>
        <p:blipFill>
          <a:blip r:embed="rId4"/>
          <a:stretch>
            <a:fillRect/>
          </a:stretch>
        </p:blipFill>
        <p:spPr>
          <a:xfrm>
            <a:off x="3621167" y="11447145"/>
            <a:ext cx="7388066" cy="2155150"/>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3550" y="5636"/>
            <a:ext cx="273685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5041" t="23118" r="18427" b="41828"/>
          <a:stretch/>
        </p:blipFill>
        <p:spPr bwMode="auto">
          <a:xfrm>
            <a:off x="870156" y="2123768"/>
            <a:ext cx="12978580" cy="32298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4678" t="30215" r="23603" b="31505"/>
          <a:stretch/>
        </p:blipFill>
        <p:spPr bwMode="auto">
          <a:xfrm>
            <a:off x="870156" y="5796116"/>
            <a:ext cx="12978580" cy="37608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4960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3158871" y="369661"/>
            <a:ext cx="7990910" cy="824958"/>
          </a:xfrm>
          <a:prstGeom prst="rect">
            <a:avLst/>
          </a:prstGeom>
          <a:noFill/>
          <a:ln/>
        </p:spPr>
        <p:txBody>
          <a:bodyPr wrap="none" rtlCol="0" anchor="t"/>
          <a:lstStyle/>
          <a:p>
            <a:pPr marL="0" indent="0">
              <a:lnSpc>
                <a:spcPts val="5468"/>
              </a:lnSpc>
              <a:buNone/>
            </a:pPr>
            <a:r>
              <a:rPr lang="en-US" sz="6600" b="1" dirty="0">
                <a:solidFill>
                  <a:srgbClr val="000000"/>
                </a:solidFill>
                <a:latin typeface="p22-mackinac-pro" pitchFamily="34" charset="0"/>
                <a:ea typeface="p22-mackinac-pro" pitchFamily="34" charset="-122"/>
                <a:cs typeface="p22-mackinac-pro" pitchFamily="34" charset="-120"/>
              </a:rPr>
              <a:t>Real-life Working</a:t>
            </a:r>
            <a:endParaRPr lang="en-US" sz="6600" dirty="0"/>
          </a:p>
        </p:txBody>
      </p:sp>
      <p:pic>
        <p:nvPicPr>
          <p:cNvPr id="5" name="Image 1" descr="preencoded.png"/>
          <p:cNvPicPr>
            <a:picLocks noChangeAspect="1"/>
          </p:cNvPicPr>
          <p:nvPr/>
        </p:nvPicPr>
        <p:blipFill>
          <a:blip r:embed="rId4"/>
          <a:stretch>
            <a:fillRect/>
          </a:stretch>
        </p:blipFill>
        <p:spPr>
          <a:xfrm>
            <a:off x="943897" y="1519084"/>
            <a:ext cx="13178850" cy="29195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2" descr="preencoded.png"/>
          <p:cNvPicPr>
            <a:picLocks noChangeAspect="1"/>
          </p:cNvPicPr>
          <p:nvPr/>
        </p:nvPicPr>
        <p:blipFill>
          <a:blip r:embed="rId5"/>
          <a:stretch>
            <a:fillRect/>
          </a:stretch>
        </p:blipFill>
        <p:spPr>
          <a:xfrm>
            <a:off x="943897" y="4688562"/>
            <a:ext cx="13178849" cy="28478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93550" y="0"/>
            <a:ext cx="273685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32338"/>
          </a:xfrm>
          <a:prstGeom prst="rect">
            <a:avLst/>
          </a:prstGeom>
        </p:spPr>
      </p:pic>
      <p:sp>
        <p:nvSpPr>
          <p:cNvPr id="5" name="Text 1"/>
          <p:cNvSpPr/>
          <p:nvPr/>
        </p:nvSpPr>
        <p:spPr>
          <a:xfrm>
            <a:off x="1005445" y="443964"/>
            <a:ext cx="8236033" cy="880732"/>
          </a:xfrm>
          <a:prstGeom prst="rect">
            <a:avLst/>
          </a:prstGeom>
          <a:noFill/>
          <a:ln/>
        </p:spPr>
        <p:txBody>
          <a:bodyPr wrap="none" rtlCol="0" anchor="t"/>
          <a:lstStyle/>
          <a:p>
            <a:pPr marL="0" indent="0">
              <a:lnSpc>
                <a:spcPts val="5184"/>
              </a:lnSpc>
              <a:buNone/>
            </a:pPr>
            <a:r>
              <a:rPr lang="en-US" sz="7200" b="1" dirty="0">
                <a:solidFill>
                  <a:srgbClr val="000000"/>
                </a:solidFill>
                <a:latin typeface="p22-mackinac-pro" pitchFamily="34" charset="0"/>
                <a:ea typeface="p22-mackinac-pro" pitchFamily="34" charset="-122"/>
                <a:cs typeface="p22-mackinac-pro" pitchFamily="34" charset="-120"/>
              </a:rPr>
              <a:t>Future Scope</a:t>
            </a:r>
            <a:endParaRPr lang="en-US" sz="7200" dirty="0"/>
          </a:p>
        </p:txBody>
      </p:sp>
      <p:sp>
        <p:nvSpPr>
          <p:cNvPr id="6" name="Shape 2"/>
          <p:cNvSpPr/>
          <p:nvPr/>
        </p:nvSpPr>
        <p:spPr>
          <a:xfrm>
            <a:off x="789980" y="1770936"/>
            <a:ext cx="368618" cy="368618"/>
          </a:xfrm>
          <a:prstGeom prst="roundRect">
            <a:avLst>
              <a:gd name="adj" fmla="val 25721"/>
            </a:avLst>
          </a:prstGeom>
          <a:solidFill>
            <a:srgbClr val="CCEEFF"/>
          </a:solidFill>
          <a:ln w="7620">
            <a:solidFill>
              <a:srgbClr val="B2D4E5"/>
            </a:solidFill>
            <a:prstDash val="solid"/>
          </a:ln>
        </p:spPr>
      </p:sp>
      <p:sp>
        <p:nvSpPr>
          <p:cNvPr id="7" name="Text 3"/>
          <p:cNvSpPr/>
          <p:nvPr/>
        </p:nvSpPr>
        <p:spPr>
          <a:xfrm>
            <a:off x="1369219" y="1790700"/>
            <a:ext cx="3897630" cy="329208"/>
          </a:xfrm>
          <a:prstGeom prst="rect">
            <a:avLst/>
          </a:prstGeom>
          <a:noFill/>
          <a:ln/>
        </p:spPr>
        <p:txBody>
          <a:bodyPr wrap="none" rtlCol="0" anchor="t"/>
          <a:lstStyle/>
          <a:p>
            <a:pPr marL="0" indent="0">
              <a:lnSpc>
                <a:spcPts val="2592"/>
              </a:lnSpc>
              <a:buNone/>
            </a:pPr>
            <a:r>
              <a:rPr lang="en-US" sz="3200" b="1" dirty="0">
                <a:solidFill>
                  <a:srgbClr val="272525"/>
                </a:solidFill>
                <a:latin typeface="p22-mackinac-pro" pitchFamily="34" charset="0"/>
                <a:ea typeface="p22-mackinac-pro" pitchFamily="34" charset="-122"/>
                <a:cs typeface="p22-mackinac-pro" pitchFamily="34" charset="-120"/>
              </a:rPr>
              <a:t>Enhanced Predictive Accuracy</a:t>
            </a:r>
            <a:endParaRPr lang="en-US" sz="3200" dirty="0"/>
          </a:p>
        </p:txBody>
      </p:sp>
      <p:sp>
        <p:nvSpPr>
          <p:cNvPr id="8" name="Text 4"/>
          <p:cNvSpPr/>
          <p:nvPr/>
        </p:nvSpPr>
        <p:spPr>
          <a:xfrm>
            <a:off x="1369219" y="2246233"/>
            <a:ext cx="6984802" cy="674370"/>
          </a:xfrm>
          <a:prstGeom prst="rect">
            <a:avLst/>
          </a:prstGeom>
          <a:noFill/>
          <a:ln/>
        </p:spPr>
        <p:txBody>
          <a:bodyPr wrap="square" rtlCol="0" anchor="t"/>
          <a:lstStyle/>
          <a:p>
            <a:pPr marL="0" indent="0">
              <a:lnSpc>
                <a:spcPts val="2654"/>
              </a:lnSpc>
              <a:buNone/>
            </a:pPr>
            <a:r>
              <a:rPr lang="en-US" sz="2400" dirty="0">
                <a:solidFill>
                  <a:srgbClr val="272525"/>
                </a:solidFill>
                <a:latin typeface="Eudoxus Sans" pitchFamily="34" charset="0"/>
                <a:ea typeface="Eudoxus Sans" pitchFamily="34" charset="-122"/>
                <a:cs typeface="Eudoxus Sans" pitchFamily="34" charset="-120"/>
              </a:rPr>
              <a:t>Utilize advanced AI techniques to further improve the accuracy of win probability predictions.</a:t>
            </a:r>
            <a:endParaRPr lang="en-US" sz="2400" dirty="0"/>
          </a:p>
        </p:txBody>
      </p:sp>
      <p:sp>
        <p:nvSpPr>
          <p:cNvPr id="9" name="Shape 5"/>
          <p:cNvSpPr/>
          <p:nvPr/>
        </p:nvSpPr>
        <p:spPr>
          <a:xfrm>
            <a:off x="789980" y="3348395"/>
            <a:ext cx="368618" cy="368618"/>
          </a:xfrm>
          <a:prstGeom prst="roundRect">
            <a:avLst>
              <a:gd name="adj" fmla="val 25721"/>
            </a:avLst>
          </a:prstGeom>
          <a:solidFill>
            <a:srgbClr val="CCEEFF"/>
          </a:solidFill>
          <a:ln w="7620">
            <a:solidFill>
              <a:srgbClr val="B2D4E5"/>
            </a:solidFill>
            <a:prstDash val="solid"/>
          </a:ln>
        </p:spPr>
      </p:sp>
      <p:sp>
        <p:nvSpPr>
          <p:cNvPr id="10" name="Text 6"/>
          <p:cNvSpPr/>
          <p:nvPr/>
        </p:nvSpPr>
        <p:spPr>
          <a:xfrm>
            <a:off x="1369219" y="3368159"/>
            <a:ext cx="3425666" cy="329208"/>
          </a:xfrm>
          <a:prstGeom prst="rect">
            <a:avLst/>
          </a:prstGeom>
          <a:noFill/>
          <a:ln/>
        </p:spPr>
        <p:txBody>
          <a:bodyPr wrap="none" rtlCol="0" anchor="t"/>
          <a:lstStyle/>
          <a:p>
            <a:pPr marL="0" indent="0">
              <a:lnSpc>
                <a:spcPts val="2592"/>
              </a:lnSpc>
              <a:buNone/>
            </a:pPr>
            <a:r>
              <a:rPr lang="en-US" sz="3200" b="1" dirty="0">
                <a:solidFill>
                  <a:srgbClr val="272525"/>
                </a:solidFill>
                <a:latin typeface="p22-mackinac-pro" pitchFamily="34" charset="0"/>
                <a:ea typeface="p22-mackinac-pro" pitchFamily="34" charset="-122"/>
                <a:cs typeface="p22-mackinac-pro" pitchFamily="34" charset="-120"/>
              </a:rPr>
              <a:t>Real-time Data Integration</a:t>
            </a:r>
            <a:endParaRPr lang="en-US" sz="3200" dirty="0"/>
          </a:p>
        </p:txBody>
      </p:sp>
      <p:sp>
        <p:nvSpPr>
          <p:cNvPr id="11" name="Text 7"/>
          <p:cNvSpPr/>
          <p:nvPr/>
        </p:nvSpPr>
        <p:spPr>
          <a:xfrm>
            <a:off x="1369219" y="3823692"/>
            <a:ext cx="6984802" cy="674370"/>
          </a:xfrm>
          <a:prstGeom prst="rect">
            <a:avLst/>
          </a:prstGeom>
          <a:noFill/>
          <a:ln/>
        </p:spPr>
        <p:txBody>
          <a:bodyPr wrap="square" rtlCol="0" anchor="t"/>
          <a:lstStyle/>
          <a:p>
            <a:pPr marL="0" indent="0">
              <a:lnSpc>
                <a:spcPts val="2654"/>
              </a:lnSpc>
              <a:buNone/>
            </a:pPr>
            <a:r>
              <a:rPr lang="en-US" sz="2400" dirty="0">
                <a:solidFill>
                  <a:srgbClr val="272525"/>
                </a:solidFill>
                <a:latin typeface="Eudoxus Sans" pitchFamily="34" charset="0"/>
                <a:ea typeface="Eudoxus Sans" pitchFamily="34" charset="-122"/>
                <a:cs typeface="Eudoxus Sans" pitchFamily="34" charset="-120"/>
              </a:rPr>
              <a:t>Integrate real-time match data for dynamic and instantaneous win probability updates during matches.</a:t>
            </a:r>
            <a:endParaRPr lang="en-US" sz="2400" dirty="0"/>
          </a:p>
        </p:txBody>
      </p:sp>
      <p:sp>
        <p:nvSpPr>
          <p:cNvPr id="12" name="Shape 8"/>
          <p:cNvSpPr/>
          <p:nvPr/>
        </p:nvSpPr>
        <p:spPr>
          <a:xfrm>
            <a:off x="789980" y="4925854"/>
            <a:ext cx="368618" cy="368618"/>
          </a:xfrm>
          <a:prstGeom prst="roundRect">
            <a:avLst>
              <a:gd name="adj" fmla="val 25721"/>
            </a:avLst>
          </a:prstGeom>
          <a:solidFill>
            <a:srgbClr val="CCEEFF"/>
          </a:solidFill>
          <a:ln w="7620">
            <a:solidFill>
              <a:srgbClr val="B2D4E5"/>
            </a:solidFill>
            <a:prstDash val="solid"/>
          </a:ln>
        </p:spPr>
      </p:sp>
      <p:sp>
        <p:nvSpPr>
          <p:cNvPr id="13" name="Text 9"/>
          <p:cNvSpPr/>
          <p:nvPr/>
        </p:nvSpPr>
        <p:spPr>
          <a:xfrm>
            <a:off x="1369219" y="4945618"/>
            <a:ext cx="3658433" cy="329208"/>
          </a:xfrm>
          <a:prstGeom prst="rect">
            <a:avLst/>
          </a:prstGeom>
          <a:noFill/>
          <a:ln/>
        </p:spPr>
        <p:txBody>
          <a:bodyPr wrap="none" rtlCol="0" anchor="t"/>
          <a:lstStyle/>
          <a:p>
            <a:pPr marL="0" indent="0">
              <a:lnSpc>
                <a:spcPts val="2592"/>
              </a:lnSpc>
              <a:buNone/>
            </a:pPr>
            <a:r>
              <a:rPr lang="en-US" sz="3200" b="1" dirty="0">
                <a:solidFill>
                  <a:srgbClr val="272525"/>
                </a:solidFill>
                <a:latin typeface="p22-mackinac-pro" pitchFamily="34" charset="0"/>
                <a:ea typeface="p22-mackinac-pro" pitchFamily="34" charset="-122"/>
                <a:cs typeface="p22-mackinac-pro" pitchFamily="34" charset="-120"/>
              </a:rPr>
              <a:t>Player Performance Analysis</a:t>
            </a:r>
            <a:endParaRPr lang="en-US" sz="3200" dirty="0"/>
          </a:p>
        </p:txBody>
      </p:sp>
      <p:sp>
        <p:nvSpPr>
          <p:cNvPr id="14" name="Text 10"/>
          <p:cNvSpPr/>
          <p:nvPr/>
        </p:nvSpPr>
        <p:spPr>
          <a:xfrm>
            <a:off x="1369219" y="5401151"/>
            <a:ext cx="6984802" cy="674370"/>
          </a:xfrm>
          <a:prstGeom prst="rect">
            <a:avLst/>
          </a:prstGeom>
          <a:noFill/>
          <a:ln/>
        </p:spPr>
        <p:txBody>
          <a:bodyPr wrap="square" rtlCol="0" anchor="t"/>
          <a:lstStyle/>
          <a:p>
            <a:pPr marL="0" indent="0">
              <a:lnSpc>
                <a:spcPts val="2654"/>
              </a:lnSpc>
              <a:buNone/>
            </a:pPr>
            <a:r>
              <a:rPr lang="en-US" sz="2400" dirty="0">
                <a:solidFill>
                  <a:srgbClr val="272525"/>
                </a:solidFill>
                <a:latin typeface="Eudoxus Sans" pitchFamily="34" charset="0"/>
                <a:ea typeface="Eudoxus Sans" pitchFamily="34" charset="-122"/>
                <a:cs typeface="Eudoxus Sans" pitchFamily="34" charset="-120"/>
              </a:rPr>
              <a:t>Enhance the model by incorporating detailed player performance metrics to refine predictions.</a:t>
            </a:r>
            <a:endParaRPr lang="en-US" sz="2400" dirty="0"/>
          </a:p>
        </p:txBody>
      </p:sp>
      <p:sp>
        <p:nvSpPr>
          <p:cNvPr id="15" name="Shape 11"/>
          <p:cNvSpPr/>
          <p:nvPr/>
        </p:nvSpPr>
        <p:spPr>
          <a:xfrm>
            <a:off x="789980" y="6503313"/>
            <a:ext cx="368618" cy="368618"/>
          </a:xfrm>
          <a:prstGeom prst="roundRect">
            <a:avLst>
              <a:gd name="adj" fmla="val 25721"/>
            </a:avLst>
          </a:prstGeom>
          <a:solidFill>
            <a:srgbClr val="CCEEFF"/>
          </a:solidFill>
          <a:ln w="7620">
            <a:solidFill>
              <a:srgbClr val="B2D4E5"/>
            </a:solidFill>
            <a:prstDash val="solid"/>
          </a:ln>
        </p:spPr>
      </p:sp>
      <p:sp>
        <p:nvSpPr>
          <p:cNvPr id="16" name="Text 12"/>
          <p:cNvSpPr/>
          <p:nvPr/>
        </p:nvSpPr>
        <p:spPr>
          <a:xfrm>
            <a:off x="1369219" y="6523077"/>
            <a:ext cx="3942755" cy="329208"/>
          </a:xfrm>
          <a:prstGeom prst="rect">
            <a:avLst/>
          </a:prstGeom>
          <a:noFill/>
          <a:ln/>
        </p:spPr>
        <p:txBody>
          <a:bodyPr wrap="none" rtlCol="0" anchor="t"/>
          <a:lstStyle/>
          <a:p>
            <a:pPr marL="0" indent="0">
              <a:lnSpc>
                <a:spcPts val="2592"/>
              </a:lnSpc>
              <a:buNone/>
            </a:pPr>
            <a:r>
              <a:rPr lang="en-US" sz="3200" b="1" dirty="0">
                <a:solidFill>
                  <a:srgbClr val="272525"/>
                </a:solidFill>
                <a:latin typeface="p22-mackinac-pro" pitchFamily="34" charset="0"/>
                <a:ea typeface="p22-mackinac-pro" pitchFamily="34" charset="-122"/>
                <a:cs typeface="p22-mackinac-pro" pitchFamily="34" charset="-120"/>
              </a:rPr>
              <a:t>Incorporating External Factors</a:t>
            </a:r>
            <a:endParaRPr lang="en-US" sz="3200" dirty="0"/>
          </a:p>
        </p:txBody>
      </p:sp>
      <p:sp>
        <p:nvSpPr>
          <p:cNvPr id="17" name="Text 13"/>
          <p:cNvSpPr/>
          <p:nvPr/>
        </p:nvSpPr>
        <p:spPr>
          <a:xfrm>
            <a:off x="1369219" y="6978610"/>
            <a:ext cx="6984802" cy="674370"/>
          </a:xfrm>
          <a:prstGeom prst="rect">
            <a:avLst/>
          </a:prstGeom>
          <a:noFill/>
          <a:ln/>
        </p:spPr>
        <p:txBody>
          <a:bodyPr wrap="square" rtlCol="0" anchor="t"/>
          <a:lstStyle/>
          <a:p>
            <a:pPr marL="0" indent="0">
              <a:lnSpc>
                <a:spcPts val="2654"/>
              </a:lnSpc>
              <a:buNone/>
            </a:pPr>
            <a:r>
              <a:rPr lang="en-US" sz="2400" dirty="0">
                <a:solidFill>
                  <a:srgbClr val="272525"/>
                </a:solidFill>
                <a:latin typeface="Eudoxus Sans" pitchFamily="34" charset="0"/>
                <a:ea typeface="Eudoxus Sans" pitchFamily="34" charset="-122"/>
                <a:cs typeface="Eudoxus Sans" pitchFamily="34" charset="-120"/>
              </a:rPr>
              <a:t>Explore the integration of external factors like weather and pitch conditions for more comprehensive predictions.</a:t>
            </a:r>
            <a:endParaRPr lang="en-US" sz="2400" dirty="0"/>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b="10028"/>
          <a:stretch/>
        </p:blipFill>
        <p:spPr>
          <a:xfrm>
            <a:off x="9151620" y="516"/>
            <a:ext cx="5478780" cy="8229084"/>
          </a:xfrm>
          <a:prstGeom prst="rect">
            <a:avLst/>
          </a:prstGeom>
        </p:spPr>
      </p:pic>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01170" y="516"/>
            <a:ext cx="273685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714"/>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5818154" y="473229"/>
            <a:ext cx="5554980" cy="694373"/>
          </a:xfrm>
          <a:prstGeom prst="rect">
            <a:avLst/>
          </a:prstGeom>
          <a:noFill/>
          <a:ln/>
        </p:spPr>
        <p:txBody>
          <a:bodyPr wrap="none" rtlCol="0" anchor="t"/>
          <a:lstStyle/>
          <a:p>
            <a:pPr marL="0" indent="0">
              <a:lnSpc>
                <a:spcPts val="5468"/>
              </a:lnSpc>
              <a:buNone/>
            </a:pPr>
            <a:r>
              <a:rPr lang="en-US" sz="6600" b="1" dirty="0" smtClean="0">
                <a:solidFill>
                  <a:srgbClr val="000000"/>
                </a:solidFill>
                <a:latin typeface="p22-mackinac-pro" pitchFamily="34" charset="0"/>
                <a:ea typeface="p22-mackinac-pro" pitchFamily="34" charset="-122"/>
                <a:cs typeface="p22-mackinac-pro" pitchFamily="34" charset="-120"/>
              </a:rPr>
              <a:t>  Conclusion</a:t>
            </a:r>
            <a:endParaRPr lang="en-US" sz="6600" dirty="0"/>
          </a:p>
        </p:txBody>
      </p:sp>
      <p:sp>
        <p:nvSpPr>
          <p:cNvPr id="6" name="Text 2"/>
          <p:cNvSpPr/>
          <p:nvPr/>
        </p:nvSpPr>
        <p:spPr>
          <a:xfrm>
            <a:off x="6319599" y="1798778"/>
            <a:ext cx="7122200"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Eudoxus Sans" pitchFamily="34" charset="0"/>
                <a:ea typeface="Eudoxus Sans" pitchFamily="34" charset="-122"/>
                <a:cs typeface="Eudoxus Sans" pitchFamily="34" charset="-120"/>
              </a:rPr>
              <a:t>Skills Development</a:t>
            </a:r>
            <a:endParaRPr lang="en-US" sz="2800" dirty="0"/>
          </a:p>
        </p:txBody>
      </p:sp>
      <p:sp>
        <p:nvSpPr>
          <p:cNvPr id="7" name="Text 3"/>
          <p:cNvSpPr/>
          <p:nvPr/>
        </p:nvSpPr>
        <p:spPr>
          <a:xfrm>
            <a:off x="6319599" y="2449477"/>
            <a:ext cx="7122200"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Eudoxus Sans" pitchFamily="34" charset="0"/>
                <a:ea typeface="Eudoxus Sans" pitchFamily="34" charset="-122"/>
                <a:cs typeface="Eudoxus Sans" pitchFamily="34" charset="-120"/>
              </a:rPr>
              <a:t>Data Analysis Insight</a:t>
            </a:r>
            <a:endParaRPr lang="en-US" sz="2800" dirty="0"/>
          </a:p>
        </p:txBody>
      </p:sp>
      <p:sp>
        <p:nvSpPr>
          <p:cNvPr id="8" name="Text 4"/>
          <p:cNvSpPr/>
          <p:nvPr/>
        </p:nvSpPr>
        <p:spPr>
          <a:xfrm>
            <a:off x="6319599" y="3114925"/>
            <a:ext cx="7122200"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Eudoxus Sans" pitchFamily="34" charset="0"/>
                <a:ea typeface="Eudoxus Sans" pitchFamily="34" charset="-122"/>
                <a:cs typeface="Eudoxus Sans" pitchFamily="34" charset="-120"/>
              </a:rPr>
              <a:t>Algorithm Exploration</a:t>
            </a:r>
            <a:endParaRPr lang="en-US" sz="2800" dirty="0"/>
          </a:p>
        </p:txBody>
      </p:sp>
      <p:sp>
        <p:nvSpPr>
          <p:cNvPr id="9" name="Text 5"/>
          <p:cNvSpPr/>
          <p:nvPr/>
        </p:nvSpPr>
        <p:spPr>
          <a:xfrm>
            <a:off x="6319599" y="3783387"/>
            <a:ext cx="7122200"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Eudoxus Sans" pitchFamily="34" charset="0"/>
                <a:ea typeface="Eudoxus Sans" pitchFamily="34" charset="-122"/>
                <a:cs typeface="Eudoxus Sans" pitchFamily="34" charset="-120"/>
              </a:rPr>
              <a:t>Domain Understanding</a:t>
            </a:r>
            <a:endParaRPr lang="en-US" sz="2800" dirty="0"/>
          </a:p>
        </p:txBody>
      </p:sp>
      <p:sp>
        <p:nvSpPr>
          <p:cNvPr id="10" name="Text 6"/>
          <p:cNvSpPr/>
          <p:nvPr/>
        </p:nvSpPr>
        <p:spPr>
          <a:xfrm>
            <a:off x="6319599" y="4495181"/>
            <a:ext cx="7122200"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Eudoxus Sans" pitchFamily="34" charset="0"/>
                <a:ea typeface="Eudoxus Sans" pitchFamily="34" charset="-122"/>
                <a:cs typeface="Eudoxus Sans" pitchFamily="34" charset="-120"/>
              </a:rPr>
              <a:t>Problem Solving</a:t>
            </a:r>
            <a:endParaRPr lang="en-US" sz="2800" dirty="0"/>
          </a:p>
        </p:txBody>
      </p:sp>
      <p:sp>
        <p:nvSpPr>
          <p:cNvPr id="11" name="Text 7"/>
          <p:cNvSpPr/>
          <p:nvPr/>
        </p:nvSpPr>
        <p:spPr>
          <a:xfrm>
            <a:off x="6319599" y="5088659"/>
            <a:ext cx="7122200" cy="355402"/>
          </a:xfrm>
          <a:prstGeom prst="rect">
            <a:avLst/>
          </a:prstGeom>
          <a:noFill/>
          <a:ln/>
        </p:spPr>
        <p:txBody>
          <a:bodyPr wrap="none" rtlCol="0" anchor="t"/>
          <a:lstStyle/>
          <a:p>
            <a:pPr marL="342900" indent="-342900" algn="l">
              <a:lnSpc>
                <a:spcPts val="2799"/>
              </a:lnSpc>
              <a:buSzPct val="100000"/>
              <a:buChar char="•"/>
            </a:pPr>
            <a:r>
              <a:rPr lang="en-US" sz="2800" dirty="0">
                <a:solidFill>
                  <a:srgbClr val="272525"/>
                </a:solidFill>
                <a:latin typeface="Eudoxus Sans" pitchFamily="34" charset="0"/>
                <a:ea typeface="Eudoxus Sans" pitchFamily="34" charset="-122"/>
                <a:cs typeface="Eudoxus Sans" pitchFamily="34" charset="-120"/>
              </a:rPr>
              <a:t>Future Directions</a:t>
            </a:r>
            <a:endParaRPr lang="en-US" sz="2800" dirty="0"/>
          </a:p>
        </p:txBody>
      </p:sp>
      <p:sp>
        <p:nvSpPr>
          <p:cNvPr id="12" name="Text 8"/>
          <p:cNvSpPr/>
          <p:nvPr/>
        </p:nvSpPr>
        <p:spPr>
          <a:xfrm>
            <a:off x="6319599" y="5864066"/>
            <a:ext cx="7477601" cy="355402"/>
          </a:xfrm>
          <a:prstGeom prst="rect">
            <a:avLst/>
          </a:prstGeom>
          <a:noFill/>
          <a:ln/>
        </p:spPr>
        <p:txBody>
          <a:bodyPr wrap="none" rtlCol="0" anchor="t"/>
          <a:lstStyle/>
          <a:p>
            <a:pPr marL="0" indent="0">
              <a:lnSpc>
                <a:spcPts val="2799"/>
              </a:lnSpc>
              <a:buNone/>
            </a:pPr>
            <a:endParaRPr lang="en-US" sz="1750" dirty="0"/>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3550" y="19204"/>
            <a:ext cx="2736850" cy="90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1" y="-16714"/>
            <a:ext cx="5497543" cy="82463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370</Words>
  <Application>Microsoft Office PowerPoint</Application>
  <PresentationFormat>Custom</PresentationFormat>
  <Paragraphs>61</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7</cp:revision>
  <dcterms:created xsi:type="dcterms:W3CDTF">2024-05-13T17:16:12Z</dcterms:created>
  <dcterms:modified xsi:type="dcterms:W3CDTF">2024-05-13T18:18:44Z</dcterms:modified>
</cp:coreProperties>
</file>